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p:regular r:id="rId43"/>
      <p:bold r:id="rId44"/>
      <p:italic r:id="rId45"/>
      <p:boldItalic r:id="rId46"/>
    </p:embeddedFont>
    <p:embeddedFont>
      <p:font typeface="Roboto Medium"/>
      <p:regular r:id="rId47"/>
      <p:bold r:id="rId48"/>
      <p:italic r:id="rId49"/>
      <p:boldItalic r:id="rId50"/>
    </p:embeddedFont>
    <p:embeddedFont>
      <p:font typeface="Merriweather Light"/>
      <p:regular r:id="rId51"/>
      <p:bold r:id="rId52"/>
      <p:italic r:id="rId53"/>
      <p:boldItalic r:id="rId54"/>
    </p:embeddedFont>
    <p:embeddedFont>
      <p:font typeface="Merriweather"/>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43AEC0-097E-49A1-90ED-D77661BB95D4}">
  <a:tblStyle styleId="{5443AEC0-097E-49A1-90ED-D77661BB95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Medium-bold.fntdata"/><Relationship Id="rId47" Type="http://schemas.openxmlformats.org/officeDocument/2006/relationships/font" Target="fonts/RobotoMedium-regular.fntdata"/><Relationship Id="rId49" Type="http://schemas.openxmlformats.org/officeDocument/2006/relationships/font" Target="fonts/Roboto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erriweatherLight-regular.fntdata"/><Relationship Id="rId50" Type="http://schemas.openxmlformats.org/officeDocument/2006/relationships/font" Target="fonts/RobotoMedium-boldItalic.fntdata"/><Relationship Id="rId53" Type="http://schemas.openxmlformats.org/officeDocument/2006/relationships/font" Target="fonts/MerriweatherLight-italic.fntdata"/><Relationship Id="rId52" Type="http://schemas.openxmlformats.org/officeDocument/2006/relationships/font" Target="fonts/MerriweatherLight-bold.fntdata"/><Relationship Id="rId11" Type="http://schemas.openxmlformats.org/officeDocument/2006/relationships/slide" Target="slides/slide5.xml"/><Relationship Id="rId55" Type="http://schemas.openxmlformats.org/officeDocument/2006/relationships/font" Target="fonts/Merriweather-regular.fntdata"/><Relationship Id="rId10" Type="http://schemas.openxmlformats.org/officeDocument/2006/relationships/slide" Target="slides/slide4.xml"/><Relationship Id="rId54" Type="http://schemas.openxmlformats.org/officeDocument/2006/relationships/font" Target="fonts/MerriweatherLight-boldItalic.fntdata"/><Relationship Id="rId13" Type="http://schemas.openxmlformats.org/officeDocument/2006/relationships/slide" Target="slides/slide7.xml"/><Relationship Id="rId57" Type="http://schemas.openxmlformats.org/officeDocument/2006/relationships/font" Target="fonts/Merriweather-italic.fntdata"/><Relationship Id="rId12" Type="http://schemas.openxmlformats.org/officeDocument/2006/relationships/slide" Target="slides/slide6.xml"/><Relationship Id="rId56" Type="http://schemas.openxmlformats.org/officeDocument/2006/relationships/font" Target="fonts/Merriweather-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Merriweather-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OlfHs79G1I&amp;rco=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 youtube video: </a:t>
            </a:r>
            <a:r>
              <a:rPr lang="en" u="sng">
                <a:solidFill>
                  <a:schemeClr val="hlink"/>
                </a:solidFill>
                <a:hlinkClick r:id="rId2"/>
              </a:rPr>
              <a:t>https://www.youtube.com/watch?v=uOlfHs79G1I&amp;rco=1</a:t>
            </a:r>
            <a:r>
              <a:rPr lang="en"/>
              <a:t> or this video even credits teen CIT! https://www.youtube.com/watch?v=iKzU1yCo0I0</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cc724d174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cc724d174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cc724d174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cc724d174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c724d1742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c724d1742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c724d174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c724d174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fdab01783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fdab01783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fdab01783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fdab01783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c724d174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c724d174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c724d174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cc724d174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cc724d174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cc724d174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c724d174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c724d174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c724d17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c724d17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c724d174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cc724d174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c724d174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c724d174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d00782ed43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d00782ed43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c724d17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cc724d17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cc724d174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cc724d174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c724d174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cc724d174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cc724d174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cc724d174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d00782ed43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d00782ed4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might be irrelevant or maybe is a good slide to </a:t>
            </a:r>
            <a:r>
              <a:rPr lang="en"/>
              <a:t>transition</a:t>
            </a:r>
            <a:r>
              <a:rPr lang="en"/>
              <a:t> talking from talking about suicide/information about suicide (the blue boxes on the left) to working with suicidal folks (green/purple/red box). Might also be a better graphic for a clinical </a:t>
            </a:r>
            <a:r>
              <a:rPr lang="en"/>
              <a:t>presentation</a:t>
            </a:r>
            <a:r>
              <a:rPr lang="en"/>
              <a:t> than CIT</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cc724d174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cc724d174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cc724d174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cc724d174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c724d174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c724d174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cc724d174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cc724d174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c724d174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c724d174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fdab01783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cfdab01783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c724d174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cc724d174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cfdab0178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cfdab0178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d00782ed4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d00782ed4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cfdab0178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cfdab0178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like that little guy but he can probably be deleted…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fdab01783_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fdab01783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c724d174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c724d174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fdab01783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cfdab01783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fdab01783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fdab01783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fdab01783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fdab01783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fdab01783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cfdab01783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mailto:Dana.Duval@csoinc.org" TargetMode="Externa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688300" y="475150"/>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900"/>
              <a:t>Youth Suicide and Risk</a:t>
            </a:r>
            <a:endParaRPr sz="4900"/>
          </a:p>
        </p:txBody>
      </p:sp>
      <p:sp>
        <p:nvSpPr>
          <p:cNvPr id="65" name="Google Shape;65;p13"/>
          <p:cNvSpPr txBox="1"/>
          <p:nvPr>
            <p:ph idx="1" type="subTitle"/>
          </p:nvPr>
        </p:nvSpPr>
        <p:spPr>
          <a:xfrm>
            <a:off x="64225" y="2029185"/>
            <a:ext cx="5122200" cy="180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47">
                <a:latin typeface="Merriweather"/>
                <a:ea typeface="Merriweather"/>
                <a:cs typeface="Merriweather"/>
                <a:sym typeface="Merriweather"/>
              </a:rPr>
              <a:t>Dana Duval, LICSW</a:t>
            </a:r>
            <a:endParaRPr sz="2647">
              <a:latin typeface="Merriweather"/>
              <a:ea typeface="Merriweather"/>
              <a:cs typeface="Merriweather"/>
              <a:sym typeface="Merriweather"/>
            </a:endParaRPr>
          </a:p>
          <a:p>
            <a:pPr indent="0" lvl="0" marL="0" rtl="0" algn="l">
              <a:spcBef>
                <a:spcPts val="0"/>
              </a:spcBef>
              <a:spcAft>
                <a:spcPts val="0"/>
              </a:spcAft>
              <a:buNone/>
            </a:pPr>
            <a:r>
              <a:rPr lang="en" sz="2647">
                <a:latin typeface="Merriweather"/>
                <a:ea typeface="Merriweather"/>
                <a:cs typeface="Merriweather"/>
                <a:sym typeface="Merriweather"/>
              </a:rPr>
              <a:t>Kaitlin Richotte-Rock, LMHC</a:t>
            </a:r>
            <a:endParaRPr sz="2647">
              <a:latin typeface="Merriweather"/>
              <a:ea typeface="Merriweather"/>
              <a:cs typeface="Merriweather"/>
              <a:sym typeface="Merriweathe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129125" y="673075"/>
            <a:ext cx="4110600" cy="29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t>When you’re called to a self-harming call, what could you expect to see? </a:t>
            </a:r>
            <a:endParaRPr sz="3400"/>
          </a:p>
        </p:txBody>
      </p:sp>
      <p:sp>
        <p:nvSpPr>
          <p:cNvPr id="126" name="Google Shape;126;p2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7" name="Google Shape;127;p22"/>
          <p:cNvPicPr preferRelativeResize="0"/>
          <p:nvPr/>
        </p:nvPicPr>
        <p:blipFill>
          <a:blip r:embed="rId3">
            <a:alphaModFix/>
          </a:blip>
          <a:stretch>
            <a:fillRect/>
          </a:stretch>
        </p:blipFill>
        <p:spPr>
          <a:xfrm>
            <a:off x="4317050" y="0"/>
            <a:ext cx="499342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33" name="Google Shape;133;p23"/>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3"/>
          <p:cNvPicPr preferRelativeResize="0"/>
          <p:nvPr/>
        </p:nvPicPr>
        <p:blipFill>
          <a:blip r:embed="rId3">
            <a:alphaModFix/>
          </a:blip>
          <a:stretch>
            <a:fillRect/>
          </a:stretch>
        </p:blipFill>
        <p:spPr>
          <a:xfrm>
            <a:off x="0" y="23622"/>
            <a:ext cx="9144000" cy="50962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150650" y="1189575"/>
            <a:ext cx="3910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400"/>
              <a:t>Why Do People Self Harm?</a:t>
            </a:r>
            <a:endParaRPr sz="3000"/>
          </a:p>
        </p:txBody>
      </p:sp>
      <p:sp>
        <p:nvSpPr>
          <p:cNvPr id="140" name="Google Shape;140;p2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Possible reasons for self harm:</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120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●To reduce negative emotions</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●To feel “something”</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●To over come suicidal thoughts</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●To avoid certain situations/emotions</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●To access social supports</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0"/>
              </a:spcBef>
              <a:spcAft>
                <a:spcPts val="0"/>
              </a:spcAft>
              <a:buClr>
                <a:schemeClr val="dk1"/>
              </a:buClr>
              <a:buSzPts val="1100"/>
              <a:buFont typeface="Arial"/>
              <a:buNone/>
            </a:pPr>
            <a:r>
              <a:t/>
            </a:r>
            <a:endParaRPr sz="1900">
              <a:solidFill>
                <a:schemeClr val="dk1"/>
              </a:solidFill>
              <a:latin typeface="Merriweather Light"/>
              <a:ea typeface="Merriweather Light"/>
              <a:cs typeface="Merriweather Light"/>
              <a:sym typeface="Merriweather Light"/>
            </a:endParaRPr>
          </a:p>
          <a:p>
            <a:pPr indent="0" lvl="0" marL="12700" rtl="0" algn="l">
              <a:lnSpc>
                <a:spcPct val="115000"/>
              </a:lnSpc>
              <a:spcBef>
                <a:spcPts val="0"/>
              </a:spcBef>
              <a:spcAft>
                <a:spcPts val="0"/>
              </a:spcAft>
              <a:buClr>
                <a:schemeClr val="dk1"/>
              </a:buClr>
              <a:buSzPts val="1100"/>
              <a:buFont typeface="Arial"/>
              <a:buNone/>
            </a:pPr>
            <a:r>
              <a:rPr lang="en" sz="1900">
                <a:solidFill>
                  <a:schemeClr val="dk1"/>
                </a:solidFill>
                <a:latin typeface="Merriweather Light"/>
                <a:ea typeface="Merriweather Light"/>
                <a:cs typeface="Merriweather Light"/>
                <a:sym typeface="Merriweather Light"/>
              </a:rPr>
              <a:t>Self-harm </a:t>
            </a:r>
            <a:r>
              <a:rPr i="1" lang="en" sz="1900">
                <a:solidFill>
                  <a:schemeClr val="dk1"/>
                </a:solidFill>
                <a:latin typeface="Merriweather Light"/>
                <a:ea typeface="Merriweather Light"/>
                <a:cs typeface="Merriweather Light"/>
                <a:sym typeface="Merriweather Light"/>
              </a:rPr>
              <a:t>can</a:t>
            </a:r>
            <a:r>
              <a:rPr lang="en" sz="1900">
                <a:solidFill>
                  <a:schemeClr val="dk1"/>
                </a:solidFill>
                <a:latin typeface="Merriweather Light"/>
                <a:ea typeface="Merriweather Light"/>
                <a:cs typeface="Merriweather Light"/>
                <a:sym typeface="Merriweather Light"/>
              </a:rPr>
              <a:t> be a sign of suicidal ideation, but it is </a:t>
            </a:r>
            <a:r>
              <a:rPr b="1" i="1" lang="en" sz="1900">
                <a:solidFill>
                  <a:schemeClr val="dk1"/>
                </a:solidFill>
                <a:latin typeface="Merriweather"/>
                <a:ea typeface="Merriweather"/>
                <a:cs typeface="Merriweather"/>
                <a:sym typeface="Merriweather"/>
              </a:rPr>
              <a:t>not</a:t>
            </a:r>
            <a:r>
              <a:rPr i="1" lang="en" sz="1900">
                <a:solidFill>
                  <a:schemeClr val="dk1"/>
                </a:solidFill>
                <a:latin typeface="Merriweather Light"/>
                <a:ea typeface="Merriweather Light"/>
                <a:cs typeface="Merriweather Light"/>
                <a:sym typeface="Merriweather Light"/>
              </a:rPr>
              <a:t> </a:t>
            </a:r>
            <a:r>
              <a:rPr lang="en" sz="1900">
                <a:solidFill>
                  <a:schemeClr val="dk1"/>
                </a:solidFill>
                <a:latin typeface="Merriweather Light"/>
                <a:ea typeface="Merriweather Light"/>
                <a:cs typeface="Merriweather Light"/>
                <a:sym typeface="Merriweather Light"/>
              </a:rPr>
              <a:t>always a high risk behavior. </a:t>
            </a:r>
            <a:endParaRPr sz="1900">
              <a:solidFill>
                <a:schemeClr val="dk1"/>
              </a:solidFill>
              <a:latin typeface="Merriweather Light"/>
              <a:ea typeface="Merriweather Light"/>
              <a:cs typeface="Merriweather Light"/>
              <a:sym typeface="Merriweather Light"/>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46" name="Google Shape;146;p2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5"/>
          <p:cNvPicPr preferRelativeResize="0"/>
          <p:nvPr/>
        </p:nvPicPr>
        <p:blipFill>
          <a:blip r:embed="rId3">
            <a:alphaModFix/>
          </a:blip>
          <a:stretch>
            <a:fillRect/>
          </a:stretch>
        </p:blipFill>
        <p:spPr>
          <a:xfrm>
            <a:off x="115495" y="0"/>
            <a:ext cx="891301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53" name="Google Shape;153;p2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268700" y="296475"/>
            <a:ext cx="9144000" cy="7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Myths                        VS.        </a:t>
            </a:r>
            <a:r>
              <a:rPr lang="en">
                <a:solidFill>
                  <a:schemeClr val="dk1"/>
                </a:solidFill>
              </a:rPr>
              <a:t>Facts about Self-Harm</a:t>
            </a:r>
            <a:endParaRPr>
              <a:solidFill>
                <a:schemeClr val="dk1"/>
              </a:solidFill>
            </a:endParaRPr>
          </a:p>
        </p:txBody>
      </p:sp>
      <p:sp>
        <p:nvSpPr>
          <p:cNvPr id="160" name="Google Shape;160;p27"/>
          <p:cNvSpPr txBox="1"/>
          <p:nvPr>
            <p:ph idx="1" type="body"/>
          </p:nvPr>
        </p:nvSpPr>
        <p:spPr>
          <a:xfrm>
            <a:off x="4461750" y="866750"/>
            <a:ext cx="4458600" cy="4093800"/>
          </a:xfrm>
          <a:prstGeom prst="rect">
            <a:avLst/>
          </a:prstGeom>
        </p:spPr>
        <p:txBody>
          <a:bodyPr anchorCtr="0" anchor="t" bIns="91425" lIns="91425" spcFirstLastPara="1" rIns="91425" wrap="square" tIns="91425">
            <a:normAutofit fontScale="92500" lnSpcReduction="10000"/>
          </a:bodyPr>
          <a:lstStyle/>
          <a:p>
            <a:pPr indent="-304958" lvl="0" marL="457200" rtl="0" algn="l">
              <a:spcBef>
                <a:spcPts val="0"/>
              </a:spcBef>
              <a:spcAft>
                <a:spcPts val="0"/>
              </a:spcAft>
              <a:buSzPct val="100000"/>
              <a:buFont typeface="Merriweather"/>
              <a:buChar char="●"/>
            </a:pPr>
            <a:r>
              <a:rPr b="1" lang="en">
                <a:latin typeface="Merriweather"/>
                <a:ea typeface="Merriweather"/>
                <a:cs typeface="Merriweather"/>
                <a:sym typeface="Merriweather"/>
              </a:rPr>
              <a:t>Self</a:t>
            </a:r>
            <a:r>
              <a:rPr b="1" lang="en">
                <a:latin typeface="Merriweather"/>
                <a:ea typeface="Merriweather"/>
                <a:cs typeface="Merriweather"/>
                <a:sym typeface="Merriweather"/>
              </a:rPr>
              <a:t>-harm is often a coping mechanism for emotional pain or distress.</a:t>
            </a:r>
            <a:endParaRPr b="1">
              <a:latin typeface="Merriweather"/>
              <a:ea typeface="Merriweather"/>
              <a:cs typeface="Merriweather"/>
              <a:sym typeface="Merriweather"/>
            </a:endParaRPr>
          </a:p>
          <a:p>
            <a:pPr indent="-304958" lvl="0" marL="457200" rtl="0" algn="l">
              <a:spcBef>
                <a:spcPts val="1000"/>
              </a:spcBef>
              <a:spcAft>
                <a:spcPts val="0"/>
              </a:spcAft>
              <a:buSzPct val="100000"/>
              <a:buFont typeface="Merriweather"/>
              <a:buChar char="●"/>
            </a:pPr>
            <a:r>
              <a:rPr lang="en">
                <a:latin typeface="Merriweather"/>
                <a:ea typeface="Merriweather"/>
                <a:cs typeface="Merriweather"/>
                <a:sym typeface="Merriweather"/>
              </a:rPr>
              <a:t>People of various ages can engage in self-harm, including adults and the </a:t>
            </a:r>
            <a:r>
              <a:rPr lang="en">
                <a:latin typeface="Merriweather"/>
                <a:ea typeface="Merriweather"/>
                <a:cs typeface="Merriweather"/>
                <a:sym typeface="Merriweather"/>
              </a:rPr>
              <a:t>elderly.</a:t>
            </a:r>
            <a:endParaRPr>
              <a:latin typeface="Merriweather"/>
              <a:ea typeface="Merriweather"/>
              <a:cs typeface="Merriweather"/>
              <a:sym typeface="Merriweather"/>
            </a:endParaRPr>
          </a:p>
          <a:p>
            <a:pPr indent="-304958" lvl="0" marL="457200" rtl="0" algn="l">
              <a:spcBef>
                <a:spcPts val="1000"/>
              </a:spcBef>
              <a:spcAft>
                <a:spcPts val="0"/>
              </a:spcAft>
              <a:buSzPct val="100000"/>
              <a:buFont typeface="Merriweather"/>
              <a:buChar char="●"/>
            </a:pPr>
            <a:r>
              <a:rPr b="1" lang="en">
                <a:latin typeface="Merriweather"/>
                <a:ea typeface="Merriweather"/>
                <a:cs typeface="Merriweather"/>
                <a:sym typeface="Merriweather"/>
              </a:rPr>
              <a:t>Self-harm is not neccesarily an indicator of suicidal intent.</a:t>
            </a:r>
            <a:endParaRPr b="1">
              <a:latin typeface="Merriweather"/>
              <a:ea typeface="Merriweather"/>
              <a:cs typeface="Merriweather"/>
              <a:sym typeface="Merriweather"/>
            </a:endParaRPr>
          </a:p>
          <a:p>
            <a:pPr indent="-304958" lvl="0" marL="457200" rtl="0" algn="l">
              <a:spcBef>
                <a:spcPts val="1000"/>
              </a:spcBef>
              <a:spcAft>
                <a:spcPts val="0"/>
              </a:spcAft>
              <a:buSzPct val="100000"/>
              <a:buFont typeface="Merriweather"/>
              <a:buChar char="●"/>
            </a:pPr>
            <a:r>
              <a:rPr lang="en">
                <a:latin typeface="Merriweather"/>
                <a:ea typeface="Merriweather"/>
                <a:cs typeface="Merriweather"/>
                <a:sym typeface="Merriweather"/>
              </a:rPr>
              <a:t>Self-harm is a relapsing, life-long mental health condition.</a:t>
            </a:r>
            <a:endParaRPr>
              <a:latin typeface="Merriweather"/>
              <a:ea typeface="Merriweather"/>
              <a:cs typeface="Merriweather"/>
              <a:sym typeface="Merriweather"/>
            </a:endParaRPr>
          </a:p>
          <a:p>
            <a:pPr indent="-304958" lvl="0" marL="457200" rtl="0" algn="l">
              <a:spcBef>
                <a:spcPts val="1000"/>
              </a:spcBef>
              <a:spcAft>
                <a:spcPts val="0"/>
              </a:spcAft>
              <a:buSzPct val="100000"/>
              <a:buFont typeface="Merriweather"/>
              <a:buChar char="●"/>
            </a:pPr>
            <a:r>
              <a:rPr b="1" lang="en">
                <a:latin typeface="Merriweather"/>
                <a:ea typeface="Merriweather"/>
                <a:cs typeface="Merriweather"/>
                <a:sym typeface="Merriweather"/>
              </a:rPr>
              <a:t>Self-harm can be influenced by a </a:t>
            </a:r>
            <a:r>
              <a:rPr b="1" lang="en">
                <a:latin typeface="Merriweather"/>
                <a:ea typeface="Merriweather"/>
                <a:cs typeface="Merriweather"/>
                <a:sym typeface="Merriweather"/>
              </a:rPr>
              <a:t>complex</a:t>
            </a:r>
            <a:r>
              <a:rPr b="1" lang="en">
                <a:latin typeface="Merriweather"/>
                <a:ea typeface="Merriweather"/>
                <a:cs typeface="Merriweather"/>
                <a:sym typeface="Merriweather"/>
              </a:rPr>
              <a:t> interplay of individual factors, such as genetics, environment, and mental health.</a:t>
            </a:r>
            <a:endParaRPr b="1">
              <a:latin typeface="Merriweather"/>
              <a:ea typeface="Merriweather"/>
              <a:cs typeface="Merriweather"/>
              <a:sym typeface="Merriweather"/>
            </a:endParaRPr>
          </a:p>
          <a:p>
            <a:pPr indent="-304958" lvl="0" marL="457200" rtl="0" algn="l">
              <a:spcBef>
                <a:spcPts val="1000"/>
              </a:spcBef>
              <a:spcAft>
                <a:spcPts val="0"/>
              </a:spcAft>
              <a:buSzPct val="100000"/>
              <a:buFont typeface="Merriweather"/>
              <a:buChar char="●"/>
            </a:pPr>
            <a:r>
              <a:rPr lang="en">
                <a:latin typeface="Merriweather"/>
                <a:ea typeface="Merriweather"/>
                <a:cs typeface="Merriweather"/>
                <a:sym typeface="Merriweather"/>
              </a:rPr>
              <a:t>Self</a:t>
            </a:r>
            <a:r>
              <a:rPr lang="en">
                <a:latin typeface="Merriweather"/>
                <a:ea typeface="Merriweather"/>
                <a:cs typeface="Merriweather"/>
                <a:sym typeface="Merriweather"/>
              </a:rPr>
              <a:t>-harm can also result from temporary stressors and not </a:t>
            </a:r>
            <a:r>
              <a:rPr lang="en">
                <a:latin typeface="Merriweather"/>
                <a:ea typeface="Merriweather"/>
                <a:cs typeface="Merriweather"/>
                <a:sym typeface="Merriweather"/>
              </a:rPr>
              <a:t>solely</a:t>
            </a:r>
            <a:r>
              <a:rPr lang="en">
                <a:latin typeface="Merriweather"/>
                <a:ea typeface="Merriweather"/>
                <a:cs typeface="Merriweather"/>
                <a:sym typeface="Merriweather"/>
              </a:rPr>
              <a:t> from mental illness.</a:t>
            </a:r>
            <a:endParaRPr>
              <a:latin typeface="Merriweather"/>
              <a:ea typeface="Merriweather"/>
              <a:cs typeface="Merriweather"/>
              <a:sym typeface="Merriweather"/>
            </a:endParaRPr>
          </a:p>
          <a:p>
            <a:pPr indent="-304958" lvl="0" marL="457200" rtl="0" algn="l">
              <a:spcBef>
                <a:spcPts val="1000"/>
              </a:spcBef>
              <a:spcAft>
                <a:spcPts val="1000"/>
              </a:spcAft>
              <a:buSzPct val="100000"/>
              <a:buFont typeface="Merriweather"/>
              <a:buChar char="●"/>
            </a:pPr>
            <a:r>
              <a:rPr b="1" lang="en">
                <a:latin typeface="Merriweather"/>
                <a:ea typeface="Merriweather"/>
                <a:cs typeface="Merriweather"/>
                <a:sym typeface="Merriweather"/>
              </a:rPr>
              <a:t>Compassionate and non-judgemental discussion about self-harm, therapy, and medication can help individuals recover from self-harm.</a:t>
            </a:r>
            <a:endParaRPr b="1">
              <a:latin typeface="Merriweather"/>
              <a:ea typeface="Merriweather"/>
              <a:cs typeface="Merriweather"/>
              <a:sym typeface="Merriweather"/>
            </a:endParaRPr>
          </a:p>
        </p:txBody>
      </p:sp>
      <p:sp>
        <p:nvSpPr>
          <p:cNvPr id="161" name="Google Shape;161;p27"/>
          <p:cNvSpPr txBox="1"/>
          <p:nvPr/>
        </p:nvSpPr>
        <p:spPr>
          <a:xfrm>
            <a:off x="86075" y="697050"/>
            <a:ext cx="4045800" cy="42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311150" lvl="0" marL="457200" rtl="0" algn="l">
              <a:spcBef>
                <a:spcPts val="0"/>
              </a:spcBef>
              <a:spcAft>
                <a:spcPts val="0"/>
              </a:spcAft>
              <a:buClr>
                <a:schemeClr val="lt1"/>
              </a:buClr>
              <a:buSzPts val="1300"/>
              <a:buFont typeface="Merriweather"/>
              <a:buChar char="●"/>
            </a:pPr>
            <a:r>
              <a:rPr lang="en" sz="1300">
                <a:solidFill>
                  <a:schemeClr val="lt1"/>
                </a:solidFill>
                <a:latin typeface="Merriweather"/>
                <a:ea typeface="Merriweather"/>
                <a:cs typeface="Merriweather"/>
                <a:sym typeface="Merriweather"/>
              </a:rPr>
              <a:t>Talking about self-harm will make the situation worse.</a:t>
            </a:r>
            <a:endParaRPr sz="1300">
              <a:solidFill>
                <a:schemeClr val="lt1"/>
              </a:solidFill>
              <a:latin typeface="Merriweather"/>
              <a:ea typeface="Merriweather"/>
              <a:cs typeface="Merriweather"/>
              <a:sym typeface="Merriweather"/>
            </a:endParaRPr>
          </a:p>
          <a:p>
            <a:pPr indent="0" lvl="0" marL="45720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311150" lvl="0" marL="457200" rtl="0" algn="l">
              <a:spcBef>
                <a:spcPts val="0"/>
              </a:spcBef>
              <a:spcAft>
                <a:spcPts val="0"/>
              </a:spcAft>
              <a:buClr>
                <a:schemeClr val="lt1"/>
              </a:buClr>
              <a:buSzPts val="1300"/>
              <a:buFont typeface="Merriweather"/>
              <a:buChar char="●"/>
            </a:pPr>
            <a:r>
              <a:rPr lang="en" sz="1300">
                <a:solidFill>
                  <a:schemeClr val="lt1"/>
                </a:solidFill>
                <a:latin typeface="Merriweather"/>
                <a:ea typeface="Merriweather"/>
                <a:cs typeface="Merriweather"/>
                <a:sym typeface="Merriweather"/>
              </a:rPr>
              <a:t>Only teenagers engage in self-harm.</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311150" lvl="0" marL="457200" rtl="0" algn="l">
              <a:spcBef>
                <a:spcPts val="0"/>
              </a:spcBef>
              <a:spcAft>
                <a:spcPts val="0"/>
              </a:spcAft>
              <a:buClr>
                <a:schemeClr val="lt1"/>
              </a:buClr>
              <a:buSzPts val="1300"/>
              <a:buFont typeface="Merriweather"/>
              <a:buChar char="●"/>
            </a:pPr>
            <a:r>
              <a:rPr lang="en" sz="1300">
                <a:solidFill>
                  <a:schemeClr val="lt1"/>
                </a:solidFill>
                <a:latin typeface="Merriweather"/>
                <a:ea typeface="Merriweather"/>
                <a:cs typeface="Merriweather"/>
                <a:sym typeface="Merriweather"/>
              </a:rPr>
              <a:t>Self-harming behavior is a phase that individuals will outgrow.</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311150" lvl="0" marL="457200" rtl="0" algn="l">
              <a:spcBef>
                <a:spcPts val="0"/>
              </a:spcBef>
              <a:spcAft>
                <a:spcPts val="0"/>
              </a:spcAft>
              <a:buClr>
                <a:schemeClr val="lt1"/>
              </a:buClr>
              <a:buSzPts val="1300"/>
              <a:buFont typeface="Merriweather"/>
              <a:buChar char="●"/>
            </a:pPr>
            <a:r>
              <a:rPr lang="en" sz="1300">
                <a:solidFill>
                  <a:schemeClr val="lt1"/>
                </a:solidFill>
                <a:latin typeface="Merriweather"/>
                <a:ea typeface="Merriweather"/>
                <a:cs typeface="Merriweather"/>
                <a:sym typeface="Merriweather"/>
              </a:rPr>
              <a:t>Self-harm is a result of bad parenting or neglect.</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311150" lvl="0" marL="457200" rtl="0" algn="l">
              <a:spcBef>
                <a:spcPts val="0"/>
              </a:spcBef>
              <a:spcAft>
                <a:spcPts val="0"/>
              </a:spcAft>
              <a:buClr>
                <a:schemeClr val="lt1"/>
              </a:buClr>
              <a:buSzPts val="1300"/>
              <a:buFont typeface="Merriweather"/>
              <a:buChar char="●"/>
            </a:pPr>
            <a:r>
              <a:rPr lang="en" sz="1300">
                <a:solidFill>
                  <a:schemeClr val="lt1"/>
                </a:solidFill>
                <a:latin typeface="Merriweather"/>
                <a:ea typeface="Merriweather"/>
                <a:cs typeface="Merriweather"/>
                <a:sym typeface="Merriweather"/>
              </a:rPr>
              <a:t>Self-harm is always a sign of mental illness.</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a:p>
            <a:pPr indent="-311150" lvl="0" marL="457200" rtl="0" algn="l">
              <a:spcBef>
                <a:spcPts val="0"/>
              </a:spcBef>
              <a:spcAft>
                <a:spcPts val="0"/>
              </a:spcAft>
              <a:buClr>
                <a:schemeClr val="lt1"/>
              </a:buClr>
              <a:buSzPts val="1300"/>
              <a:buFont typeface="Merriweather"/>
              <a:buChar char="●"/>
            </a:pPr>
            <a:r>
              <a:rPr lang="en" sz="1300">
                <a:solidFill>
                  <a:schemeClr val="lt1"/>
                </a:solidFill>
                <a:latin typeface="Merriweather"/>
                <a:ea typeface="Merriweather"/>
                <a:cs typeface="Merriweather"/>
                <a:sym typeface="Merriweather"/>
              </a:rPr>
              <a:t>Self-harm is attention-seeking behavior.</a:t>
            </a:r>
            <a:endParaRPr sz="1300">
              <a:solidFill>
                <a:schemeClr val="lt1"/>
              </a:solidFill>
              <a:latin typeface="Merriweather"/>
              <a:ea typeface="Merriweather"/>
              <a:cs typeface="Merriweather"/>
              <a:sym typeface="Merriweather"/>
            </a:endParaRPr>
          </a:p>
          <a:p>
            <a:pPr indent="0" lvl="0" marL="0" rtl="0" algn="l">
              <a:spcBef>
                <a:spcPts val="0"/>
              </a:spcBef>
              <a:spcAft>
                <a:spcPts val="0"/>
              </a:spcAft>
              <a:buNone/>
            </a:pPr>
            <a:r>
              <a:t/>
            </a:r>
            <a:endParaRPr sz="1300">
              <a:solidFill>
                <a:schemeClr val="lt1"/>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Roboto Medium"/>
                <a:ea typeface="Roboto Medium"/>
                <a:cs typeface="Roboto Medium"/>
                <a:sym typeface="Roboto Medium"/>
              </a:rPr>
              <a:t>Suicide compared to other risk</a:t>
            </a:r>
            <a:endParaRPr>
              <a:latin typeface="Roboto Medium"/>
              <a:ea typeface="Roboto Medium"/>
              <a:cs typeface="Roboto Medium"/>
              <a:sym typeface="Roboto Medium"/>
            </a:endParaRPr>
          </a:p>
        </p:txBody>
      </p:sp>
      <p:sp>
        <p:nvSpPr>
          <p:cNvPr id="167" name="Google Shape;167;p2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8" name="Google Shape;168;p28"/>
          <p:cNvPicPr preferRelativeResize="0"/>
          <p:nvPr/>
        </p:nvPicPr>
        <p:blipFill>
          <a:blip r:embed="rId3">
            <a:alphaModFix/>
          </a:blip>
          <a:stretch>
            <a:fillRect/>
          </a:stretch>
        </p:blipFill>
        <p:spPr>
          <a:xfrm>
            <a:off x="0" y="0"/>
            <a:ext cx="9143976"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25" y="149087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t>Individual Risk Factors</a:t>
            </a:r>
            <a:endParaRPr sz="3600"/>
          </a:p>
        </p:txBody>
      </p:sp>
      <p:sp>
        <p:nvSpPr>
          <p:cNvPr id="174" name="Google Shape;174;p29"/>
          <p:cNvSpPr txBox="1"/>
          <p:nvPr>
            <p:ph idx="1" type="body"/>
          </p:nvPr>
        </p:nvSpPr>
        <p:spPr>
          <a:xfrm>
            <a:off x="4261150" y="350275"/>
            <a:ext cx="4809900" cy="47286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Current or Prior History of Adverse Childhood Experiences (ACES)</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History of depression and other mental illness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Serious physical illness (sleep disorders)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Impulsive or aggressive tendencies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Substance Use</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Violence Victimization and/or perpetration</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LGBTQ, gender-nonconforming</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Past suicidal ideation and/or suicide attempts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Pathological computer use</a:t>
            </a:r>
            <a:endParaRPr sz="1400">
              <a:solidFill>
                <a:schemeClr val="dk1"/>
              </a:solidFill>
              <a:latin typeface="Merriweather"/>
              <a:ea typeface="Merriweather"/>
              <a:cs typeface="Merriweather"/>
              <a:sym typeface="Merriweather"/>
            </a:endParaRPr>
          </a:p>
          <a:p>
            <a:pPr indent="0" lvl="0" marL="45720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80" name="Google Shape;180;p3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30"/>
          <p:cNvPicPr preferRelativeResize="0"/>
          <p:nvPr/>
        </p:nvPicPr>
        <p:blipFill>
          <a:blip r:embed="rId3">
            <a:alphaModFix/>
          </a:blip>
          <a:stretch>
            <a:fillRect/>
          </a:stretch>
        </p:blipFill>
        <p:spPr>
          <a:xfrm>
            <a:off x="0" y="0"/>
            <a:ext cx="9144001" cy="5363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22475" y="131730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Relational Risk Factors</a:t>
            </a:r>
            <a:endParaRPr sz="3800"/>
          </a:p>
        </p:txBody>
      </p:sp>
      <p:sp>
        <p:nvSpPr>
          <p:cNvPr id="187" name="Google Shape;187;p31"/>
          <p:cNvSpPr txBox="1"/>
          <p:nvPr>
            <p:ph idx="1" type="body"/>
          </p:nvPr>
        </p:nvSpPr>
        <p:spPr>
          <a:xfrm>
            <a:off x="4308725" y="331200"/>
            <a:ext cx="4782000" cy="44811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Being Bullied and/or Bullying Others</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Parental Mental illness, suicide attempts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Other relationship losses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Living in residential facility</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Adoption and/or foster care</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Poor parental-child relationships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Low social support when identifying as LGBTQ</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Firearm accessibility in the home</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1200"/>
              </a:spcAft>
              <a:buClr>
                <a:schemeClr val="dk1"/>
              </a:buClr>
              <a:buSzPts val="1400"/>
              <a:buFont typeface="Merriweather"/>
              <a:buChar char="●"/>
            </a:pPr>
            <a:r>
              <a:rPr lang="en" sz="1400">
                <a:solidFill>
                  <a:schemeClr val="dk1"/>
                </a:solidFill>
                <a:latin typeface="Merriweather"/>
                <a:ea typeface="Merriweather"/>
                <a:cs typeface="Merriweather"/>
                <a:sym typeface="Merriweather"/>
              </a:rPr>
              <a:t>Intergenerational Trauma</a:t>
            </a:r>
            <a:endParaRPr sz="1400">
              <a:solidFill>
                <a:schemeClr val="dk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64550" y="1383275"/>
            <a:ext cx="4509000" cy="3534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000"/>
              <a:t>Language &amp; Stigma</a:t>
            </a:r>
            <a:endParaRPr b="1" sz="4000"/>
          </a:p>
        </p:txBody>
      </p:sp>
      <p:sp>
        <p:nvSpPr>
          <p:cNvPr id="71" name="Google Shape;71;p14"/>
          <p:cNvSpPr txBox="1"/>
          <p:nvPr>
            <p:ph idx="1" type="body"/>
          </p:nvPr>
        </p:nvSpPr>
        <p:spPr>
          <a:xfrm>
            <a:off x="4665275" y="325800"/>
            <a:ext cx="4166400" cy="4491900"/>
          </a:xfrm>
          <a:prstGeom prst="rect">
            <a:avLst/>
          </a:prstGeom>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0"/>
              </a:spcAft>
              <a:buClr>
                <a:schemeClr val="dk1"/>
              </a:buClr>
              <a:buSzPct val="50000"/>
              <a:buFont typeface="Arial"/>
              <a:buNone/>
            </a:pPr>
            <a:r>
              <a:rPr lang="en" sz="2200">
                <a:solidFill>
                  <a:srgbClr val="041E42"/>
                </a:solidFill>
                <a:highlight>
                  <a:srgbClr val="FFFFFF"/>
                </a:highlight>
                <a:latin typeface="Merriweather"/>
                <a:ea typeface="Merriweather"/>
                <a:cs typeface="Merriweather"/>
                <a:sym typeface="Merriweather"/>
              </a:rPr>
              <a:t>In no other instances of death do we place the blame on the person, </a:t>
            </a:r>
            <a:r>
              <a:rPr i="1" lang="en" sz="2200">
                <a:solidFill>
                  <a:srgbClr val="041E42"/>
                </a:solidFill>
                <a:highlight>
                  <a:srgbClr val="FFFFFF"/>
                </a:highlight>
                <a:latin typeface="Merriweather"/>
                <a:ea typeface="Merriweather"/>
                <a:cs typeface="Merriweather"/>
                <a:sym typeface="Merriweather"/>
              </a:rPr>
              <a:t>except when they die by suicide.</a:t>
            </a:r>
            <a:endParaRPr i="1" sz="2200">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84615"/>
              <a:buFont typeface="Arial"/>
              <a:buNone/>
            </a:pPr>
            <a:r>
              <a:t/>
            </a:r>
            <a:endParaRPr>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84615"/>
              <a:buFont typeface="Arial"/>
              <a:buNone/>
            </a:pPr>
            <a:r>
              <a:t/>
            </a:r>
            <a:endParaRPr>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84615"/>
              <a:buFont typeface="Arial"/>
              <a:buNone/>
            </a:pPr>
            <a:r>
              <a:t/>
            </a:r>
            <a:endParaRPr>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73333"/>
              <a:buFont typeface="Arial"/>
              <a:buNone/>
            </a:pPr>
            <a:r>
              <a:rPr lang="en" sz="1500">
                <a:solidFill>
                  <a:srgbClr val="041E42"/>
                </a:solidFill>
                <a:highlight>
                  <a:srgbClr val="FFFFFF"/>
                </a:highlight>
                <a:latin typeface="Merriweather"/>
                <a:ea typeface="Merriweather"/>
                <a:cs typeface="Merriweather"/>
                <a:sym typeface="Merriweather"/>
              </a:rPr>
              <a:t>What are other things do we “commit”?</a:t>
            </a:r>
            <a:endParaRPr sz="1500">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73333"/>
              <a:buFont typeface="Arial"/>
              <a:buNone/>
            </a:pPr>
            <a:r>
              <a:rPr lang="en" sz="1500">
                <a:solidFill>
                  <a:srgbClr val="041E42"/>
                </a:solidFill>
                <a:highlight>
                  <a:srgbClr val="FFFFFF"/>
                </a:highlight>
                <a:latin typeface="Merriweather"/>
                <a:ea typeface="Merriweather"/>
                <a:cs typeface="Merriweather"/>
                <a:sym typeface="Merriweather"/>
              </a:rPr>
              <a:t>Adultery</a:t>
            </a:r>
            <a:endParaRPr sz="1500">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73333"/>
              <a:buFont typeface="Arial"/>
              <a:buNone/>
            </a:pPr>
            <a:r>
              <a:rPr lang="en" sz="1500">
                <a:solidFill>
                  <a:srgbClr val="041E42"/>
                </a:solidFill>
                <a:highlight>
                  <a:srgbClr val="FFFFFF"/>
                </a:highlight>
                <a:latin typeface="Merriweather"/>
                <a:ea typeface="Merriweather"/>
                <a:cs typeface="Merriweather"/>
                <a:sym typeface="Merriweather"/>
              </a:rPr>
              <a:t>Sin</a:t>
            </a:r>
            <a:endParaRPr sz="1500">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73333"/>
              <a:buFont typeface="Arial"/>
              <a:buNone/>
            </a:pPr>
            <a:r>
              <a:rPr lang="en" sz="1500">
                <a:solidFill>
                  <a:srgbClr val="041E42"/>
                </a:solidFill>
                <a:highlight>
                  <a:srgbClr val="FFFFFF"/>
                </a:highlight>
                <a:latin typeface="Merriweather"/>
                <a:ea typeface="Merriweather"/>
                <a:cs typeface="Merriweather"/>
                <a:sym typeface="Merriweather"/>
              </a:rPr>
              <a:t>A Felony</a:t>
            </a:r>
            <a:endParaRPr sz="1500">
              <a:solidFill>
                <a:srgbClr val="041E42"/>
              </a:solidFill>
              <a:highlight>
                <a:srgbClr val="FFFFFF"/>
              </a:highlight>
              <a:latin typeface="Merriweather"/>
              <a:ea typeface="Merriweather"/>
              <a:cs typeface="Merriweather"/>
              <a:sym typeface="Merriweather"/>
            </a:endParaRPr>
          </a:p>
          <a:p>
            <a:pPr indent="0" lvl="0" marL="0" rtl="0" algn="ctr">
              <a:lnSpc>
                <a:spcPct val="115000"/>
              </a:lnSpc>
              <a:spcBef>
                <a:spcPts val="1200"/>
              </a:spcBef>
              <a:spcAft>
                <a:spcPts val="0"/>
              </a:spcAft>
              <a:buClr>
                <a:schemeClr val="dk1"/>
              </a:buClr>
              <a:buSzPct val="73333"/>
              <a:buFont typeface="Arial"/>
              <a:buNone/>
            </a:pPr>
            <a:r>
              <a:rPr b="1" i="1" lang="en" sz="1500" u="sng">
                <a:solidFill>
                  <a:srgbClr val="041E42"/>
                </a:solidFill>
                <a:highlight>
                  <a:srgbClr val="FFFFFF"/>
                </a:highlight>
                <a:latin typeface="Merriweather"/>
                <a:ea typeface="Merriweather"/>
                <a:cs typeface="Merriweather"/>
                <a:sym typeface="Merriweather"/>
              </a:rPr>
              <a:t>AN INDIVIDUAL DIED BY SUICIDE</a:t>
            </a:r>
            <a:endParaRPr b="1" i="1" sz="1500" u="sng">
              <a:solidFill>
                <a:srgbClr val="041E42"/>
              </a:solidFill>
              <a:highlight>
                <a:srgbClr val="FFFFFF"/>
              </a:highlight>
              <a:latin typeface="Merriweather"/>
              <a:ea typeface="Merriweather"/>
              <a:cs typeface="Merriweather"/>
              <a:sym typeface="Merriweather"/>
            </a:endParaRPr>
          </a:p>
          <a:p>
            <a:pPr indent="0" lvl="0" marL="0" rtl="0" algn="l">
              <a:spcBef>
                <a:spcPts val="1200"/>
              </a:spcBef>
              <a:spcAft>
                <a:spcPts val="1200"/>
              </a:spcAft>
              <a:buNone/>
            </a:pPr>
            <a:r>
              <a:t/>
            </a:r>
            <a:endParaRPr/>
          </a:p>
        </p:txBody>
      </p:sp>
      <p:pic>
        <p:nvPicPr>
          <p:cNvPr id="72" name="Google Shape;72;p14"/>
          <p:cNvPicPr preferRelativeResize="0"/>
          <p:nvPr/>
        </p:nvPicPr>
        <p:blipFill>
          <a:blip r:embed="rId3">
            <a:alphaModFix/>
          </a:blip>
          <a:stretch>
            <a:fillRect/>
          </a:stretch>
        </p:blipFill>
        <p:spPr>
          <a:xfrm>
            <a:off x="5098937" y="1672000"/>
            <a:ext cx="3299075" cy="899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25" y="109275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Community Risk Factors</a:t>
            </a:r>
            <a:endParaRPr sz="3800"/>
          </a:p>
        </p:txBody>
      </p:sp>
      <p:sp>
        <p:nvSpPr>
          <p:cNvPr id="193" name="Google Shape;193;p32"/>
          <p:cNvSpPr txBox="1"/>
          <p:nvPr>
            <p:ph idx="1" type="body"/>
          </p:nvPr>
        </p:nvSpPr>
        <p:spPr>
          <a:xfrm>
            <a:off x="4271900" y="118350"/>
            <a:ext cx="4936800" cy="49068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Social Isolation</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High economic distress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Rural areas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Social exposures to suicides in school, community</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High firearm ownership</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Weak firearm safety laws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Discrimination</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Lack of access to mental health treatment</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Community violence</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1200"/>
              </a:spcAft>
              <a:buClr>
                <a:schemeClr val="dk1"/>
              </a:buClr>
              <a:buSzPts val="1400"/>
              <a:buFont typeface="Merriweather"/>
              <a:buChar char="●"/>
            </a:pPr>
            <a:r>
              <a:rPr lang="en" sz="1400">
                <a:solidFill>
                  <a:schemeClr val="dk1"/>
                </a:solidFill>
                <a:latin typeface="Merriweather"/>
                <a:ea typeface="Merriweather"/>
                <a:cs typeface="Merriweather"/>
                <a:sym typeface="Merriweather"/>
              </a:rPr>
              <a:t>Historical Trauma</a:t>
            </a:r>
            <a:endParaRPr sz="1400">
              <a:solidFill>
                <a:schemeClr val="dk1"/>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22500" y="98515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Societal Risk Factors</a:t>
            </a:r>
            <a:endParaRPr sz="3800"/>
          </a:p>
        </p:txBody>
      </p:sp>
      <p:sp>
        <p:nvSpPr>
          <p:cNvPr id="199" name="Google Shape;199;p33"/>
          <p:cNvSpPr txBox="1"/>
          <p:nvPr>
            <p:ph idx="1" type="body"/>
          </p:nvPr>
        </p:nvSpPr>
        <p:spPr>
          <a:xfrm>
            <a:off x="4390275" y="521850"/>
            <a:ext cx="4637700" cy="40998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Stigma associated with help-seeking and mental illness</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Stigma around LGBTQ/gender nonconforming individuals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Racism</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Easy access to leath means of suicide among people at risk</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Unsafe media portrayals of suicide</a:t>
            </a:r>
            <a:endParaRPr sz="1400">
              <a:solidFill>
                <a:schemeClr val="dk1"/>
              </a:solidFill>
              <a:latin typeface="Merriweather"/>
              <a:ea typeface="Merriweather"/>
              <a:cs typeface="Merriweather"/>
              <a:sym typeface="Merriweathe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4"/>
          <p:cNvPicPr preferRelativeResize="0"/>
          <p:nvPr/>
        </p:nvPicPr>
        <p:blipFill>
          <a:blip r:embed="rId3">
            <a:alphaModFix/>
          </a:blip>
          <a:stretch>
            <a:fillRect/>
          </a:stretch>
        </p:blipFill>
        <p:spPr>
          <a:xfrm>
            <a:off x="1913438" y="275262"/>
            <a:ext cx="4592975" cy="4592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311725" y="89905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Individual Protective Factors</a:t>
            </a:r>
            <a:endParaRPr sz="3800"/>
          </a:p>
        </p:txBody>
      </p:sp>
      <p:sp>
        <p:nvSpPr>
          <p:cNvPr id="210" name="Google Shape;210;p35"/>
          <p:cNvSpPr txBox="1"/>
          <p:nvPr>
            <p:ph idx="1" type="body"/>
          </p:nvPr>
        </p:nvSpPr>
        <p:spPr>
          <a:xfrm>
            <a:off x="4314950" y="0"/>
            <a:ext cx="4829100" cy="51435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a:p>
          <a:p>
            <a:pPr indent="-318179" lvl="0" marL="457200" rtl="0" algn="l">
              <a:spcBef>
                <a:spcPts val="12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Attitudes, values, and norms </a:t>
            </a:r>
            <a:r>
              <a:rPr lang="en" sz="2015">
                <a:solidFill>
                  <a:schemeClr val="dk1"/>
                </a:solidFill>
                <a:latin typeface="Merriweather"/>
                <a:ea typeface="Merriweather"/>
                <a:cs typeface="Merriweather"/>
                <a:sym typeface="Merriweather"/>
              </a:rPr>
              <a:t>prohibiting suicide</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Effective Coping and Problem-Solving Skills</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Reasons for Living (family, friends, pets, future goals, etc)</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Good health</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Optimism, hope for the future</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Impulse Control</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Strong sense of self-worth</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Sense of self-determination</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Engagement in e</a:t>
            </a:r>
            <a:r>
              <a:rPr lang="en" sz="2015">
                <a:solidFill>
                  <a:schemeClr val="dk1"/>
                </a:solidFill>
                <a:latin typeface="Merriweather"/>
                <a:ea typeface="Merriweather"/>
                <a:cs typeface="Merriweather"/>
                <a:sym typeface="Merriweather"/>
              </a:rPr>
              <a:t>xtracurriculars</a:t>
            </a:r>
            <a:r>
              <a:rPr lang="en" sz="2015">
                <a:solidFill>
                  <a:schemeClr val="dk1"/>
                </a:solidFill>
                <a:latin typeface="Merriweather"/>
                <a:ea typeface="Merriweather"/>
                <a:cs typeface="Merriweather"/>
                <a:sym typeface="Merriweather"/>
              </a:rPr>
              <a:t> and/or personal interests/activities</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Strong sense of cultural identity</a:t>
            </a:r>
            <a:endParaRPr sz="2015">
              <a:solidFill>
                <a:schemeClr val="dk1"/>
              </a:solidFill>
              <a:latin typeface="Merriweather"/>
              <a:ea typeface="Merriweather"/>
              <a:cs typeface="Merriweather"/>
              <a:sym typeface="Merriweather"/>
            </a:endParaRPr>
          </a:p>
          <a:p>
            <a:pPr indent="-318179" lvl="0" marL="457200" rtl="0" algn="l">
              <a:spcBef>
                <a:spcPts val="1000"/>
              </a:spcBef>
              <a:spcAft>
                <a:spcPts val="0"/>
              </a:spcAft>
              <a:buClr>
                <a:schemeClr val="dk1"/>
              </a:buClr>
              <a:buSzPct val="100000"/>
              <a:buFont typeface="Merriweather"/>
              <a:buChar char="●"/>
            </a:pPr>
            <a:r>
              <a:rPr lang="en" sz="2015">
                <a:solidFill>
                  <a:schemeClr val="dk1"/>
                </a:solidFill>
                <a:latin typeface="Merriweather"/>
                <a:ea typeface="Merriweather"/>
                <a:cs typeface="Merriweather"/>
                <a:sym typeface="Merriweather"/>
              </a:rPr>
              <a:t>Religion</a:t>
            </a:r>
            <a:endParaRPr sz="2015">
              <a:solidFill>
                <a:schemeClr val="dk1"/>
              </a:solidFill>
              <a:latin typeface="Merriweather"/>
              <a:ea typeface="Merriweather"/>
              <a:cs typeface="Merriweather"/>
              <a:sym typeface="Merriweather"/>
            </a:endParaRPr>
          </a:p>
          <a:p>
            <a:pPr indent="0" lvl="0" marL="0" rtl="0" algn="l">
              <a:spcBef>
                <a:spcPts val="10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333225" y="9636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Relational Protective Factors</a:t>
            </a:r>
            <a:endParaRPr sz="3800"/>
          </a:p>
        </p:txBody>
      </p:sp>
      <p:sp>
        <p:nvSpPr>
          <p:cNvPr id="216" name="Google Shape;216;p36"/>
          <p:cNvSpPr txBox="1"/>
          <p:nvPr>
            <p:ph idx="1" type="body"/>
          </p:nvPr>
        </p:nvSpPr>
        <p:spPr>
          <a:xfrm>
            <a:off x="4390275" y="301300"/>
            <a:ext cx="4626900" cy="44979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Strong relationships, particularly with family members</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Acceptance of one’s identity by their family/peers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A sense of responsibility and connection  to others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Pets</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Family involvement in one’s mental health treatment</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Family commitment to restricted access to lethal means (i.e. safe gun storage)</a:t>
            </a:r>
            <a:endParaRPr sz="1400">
              <a:solidFill>
                <a:schemeClr val="dk1"/>
              </a:solidFill>
              <a:latin typeface="Merriweather"/>
              <a:ea typeface="Merriweather"/>
              <a:cs typeface="Merriweather"/>
              <a:sym typeface="Merriweather"/>
            </a:endParaRPr>
          </a:p>
          <a:p>
            <a:pPr indent="0" lvl="0" marL="45720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22475" y="86677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Community Protective Factors</a:t>
            </a:r>
            <a:endParaRPr sz="3800"/>
          </a:p>
        </p:txBody>
      </p:sp>
      <p:sp>
        <p:nvSpPr>
          <p:cNvPr id="222" name="Google Shape;222;p37"/>
          <p:cNvSpPr txBox="1"/>
          <p:nvPr>
            <p:ph idx="1" type="body"/>
          </p:nvPr>
        </p:nvSpPr>
        <p:spPr>
          <a:xfrm>
            <a:off x="4655450" y="812975"/>
            <a:ext cx="4166400" cy="40986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Availability of consistent and high quality physical and mental health care</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 Feeling connected to school, community, and other social </a:t>
            </a:r>
            <a:r>
              <a:rPr lang="en" sz="1400">
                <a:solidFill>
                  <a:schemeClr val="dk1"/>
                </a:solidFill>
                <a:latin typeface="Merriweather"/>
                <a:ea typeface="Merriweather"/>
                <a:cs typeface="Merriweather"/>
                <a:sym typeface="Merriweather"/>
              </a:rPr>
              <a:t>institutions</a:t>
            </a:r>
            <a:r>
              <a:rPr lang="en" sz="1400">
                <a:solidFill>
                  <a:schemeClr val="dk1"/>
                </a:solidFill>
                <a:latin typeface="Merriweather"/>
                <a:ea typeface="Merriweather"/>
                <a:cs typeface="Merriweather"/>
                <a:sym typeface="Merriweather"/>
              </a:rPr>
              <a:t>. </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1200"/>
              </a:spcAft>
              <a:buClr>
                <a:schemeClr val="dk1"/>
              </a:buClr>
              <a:buSzPts val="1400"/>
              <a:buFont typeface="Merriweather"/>
              <a:buChar char="●"/>
            </a:pPr>
            <a:r>
              <a:rPr lang="en" sz="1400">
                <a:solidFill>
                  <a:schemeClr val="dk1"/>
                </a:solidFill>
                <a:latin typeface="Merriweather"/>
                <a:ea typeface="Merriweather"/>
                <a:cs typeface="Merriweather"/>
                <a:sym typeface="Merriweather"/>
              </a:rPr>
              <a:t>One’s identity being accepted by one’s larger community</a:t>
            </a:r>
            <a:endParaRPr sz="1400">
              <a:solidFill>
                <a:schemeClr val="dk1"/>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22475" y="67310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800"/>
              <a:t>Societal Protective Factors</a:t>
            </a:r>
            <a:endParaRPr sz="3800"/>
          </a:p>
        </p:txBody>
      </p:sp>
      <p:sp>
        <p:nvSpPr>
          <p:cNvPr id="228" name="Google Shape;228;p3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Reduced </a:t>
            </a:r>
            <a:r>
              <a:rPr lang="en" sz="1400">
                <a:solidFill>
                  <a:schemeClr val="dk1"/>
                </a:solidFill>
                <a:latin typeface="Merriweather"/>
                <a:ea typeface="Merriweather"/>
                <a:cs typeface="Merriweather"/>
                <a:sym typeface="Merriweather"/>
              </a:rPr>
              <a:t>access</a:t>
            </a:r>
            <a:r>
              <a:rPr lang="en" sz="1400">
                <a:solidFill>
                  <a:schemeClr val="dk1"/>
                </a:solidFill>
                <a:latin typeface="Merriweather"/>
                <a:ea typeface="Merriweather"/>
                <a:cs typeface="Merriweather"/>
                <a:sym typeface="Merriweather"/>
              </a:rPr>
              <a:t> to </a:t>
            </a:r>
            <a:r>
              <a:rPr lang="en" sz="1400">
                <a:solidFill>
                  <a:schemeClr val="dk1"/>
                </a:solidFill>
                <a:latin typeface="Merriweather"/>
                <a:ea typeface="Merriweather"/>
                <a:cs typeface="Merriweather"/>
                <a:sym typeface="Merriweather"/>
              </a:rPr>
              <a:t>lethal</a:t>
            </a:r>
            <a:r>
              <a:rPr lang="en" sz="1400">
                <a:solidFill>
                  <a:schemeClr val="dk1"/>
                </a:solidFill>
                <a:latin typeface="Merriweather"/>
                <a:ea typeface="Merriweather"/>
                <a:cs typeface="Merriweather"/>
                <a:sym typeface="Merriweather"/>
              </a:rPr>
              <a:t> means of sucide among people at risk</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Cultural shifts in acceptance of mental health as part of life and decreasing stigma around individuals seeking treatment</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Cultural shifts in acceptance for individuals with typically “othered” identities</a:t>
            </a:r>
            <a:endParaRPr sz="1400">
              <a:solidFill>
                <a:schemeClr val="dk1"/>
              </a:solidFill>
              <a:latin typeface="Merriweather"/>
              <a:ea typeface="Merriweather"/>
              <a:cs typeface="Merriweather"/>
              <a:sym typeface="Merriweather"/>
            </a:endParaRPr>
          </a:p>
          <a:p>
            <a:pPr indent="-304800" lvl="1" marL="914400" rtl="0" algn="l">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LGBTQ/gender nonconforming</a:t>
            </a:r>
            <a:endParaRPr sz="1200">
              <a:solidFill>
                <a:schemeClr val="dk1"/>
              </a:solidFill>
              <a:latin typeface="Merriweather"/>
              <a:ea typeface="Merriweather"/>
              <a:cs typeface="Merriweather"/>
              <a:sym typeface="Merriweather"/>
            </a:endParaRPr>
          </a:p>
          <a:p>
            <a:pPr indent="-304800" lvl="1" marL="914400" rtl="0" algn="l">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BIPOC communities</a:t>
            </a:r>
            <a:endParaRPr sz="1200">
              <a:solidFill>
                <a:schemeClr val="dk1"/>
              </a:solidFill>
              <a:latin typeface="Merriweather"/>
              <a:ea typeface="Merriweather"/>
              <a:cs typeface="Merriweather"/>
              <a:sym typeface="Merriweather"/>
            </a:endParaRPr>
          </a:p>
          <a:p>
            <a:pPr indent="-304800" lvl="1" marL="914400" rtl="0" algn="l">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Neurodiverse communities</a:t>
            </a:r>
            <a:endParaRPr sz="1200">
              <a:solidFill>
                <a:schemeClr val="dk1"/>
              </a:solidFill>
              <a:latin typeface="Merriweather"/>
              <a:ea typeface="Merriweather"/>
              <a:cs typeface="Merriweather"/>
              <a:sym typeface="Merriweath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9"/>
          <p:cNvPicPr preferRelativeResize="0"/>
          <p:nvPr/>
        </p:nvPicPr>
        <p:blipFill>
          <a:blip r:embed="rId3">
            <a:alphaModFix/>
          </a:blip>
          <a:stretch>
            <a:fillRect/>
          </a:stretch>
        </p:blipFill>
        <p:spPr>
          <a:xfrm>
            <a:off x="2181900" y="152400"/>
            <a:ext cx="4780201" cy="483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322500" y="748425"/>
            <a:ext cx="3706500" cy="250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Suicidal ideation, plan, intent &amp; means</a:t>
            </a:r>
            <a:endParaRPr sz="3200"/>
          </a:p>
        </p:txBody>
      </p:sp>
      <p:sp>
        <p:nvSpPr>
          <p:cNvPr id="239" name="Google Shape;239;p4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Clr>
                <a:schemeClr val="dk1"/>
              </a:buClr>
              <a:buSzPct val="36666"/>
              <a:buFont typeface="Arial"/>
              <a:buNone/>
            </a:pPr>
            <a:r>
              <a:rPr b="1" lang="en" sz="3000" u="sng">
                <a:solidFill>
                  <a:srgbClr val="041E42"/>
                </a:solidFill>
                <a:highlight>
                  <a:srgbClr val="FFFFFF"/>
                </a:highlight>
                <a:latin typeface="Merriweather"/>
                <a:ea typeface="Merriweather"/>
                <a:cs typeface="Merriweather"/>
                <a:sym typeface="Merriweather"/>
              </a:rPr>
              <a:t>Asking</a:t>
            </a:r>
            <a:r>
              <a:rPr lang="en" sz="3000">
                <a:solidFill>
                  <a:srgbClr val="041E42"/>
                </a:solidFill>
                <a:highlight>
                  <a:srgbClr val="FFFFFF"/>
                </a:highlight>
                <a:latin typeface="Merriweather"/>
                <a:ea typeface="Merriweather"/>
                <a:cs typeface="Merriweather"/>
                <a:sym typeface="Merriweather"/>
              </a:rPr>
              <a:t> about suicide </a:t>
            </a:r>
            <a:r>
              <a:rPr b="1" lang="en" sz="3000" u="sng">
                <a:solidFill>
                  <a:srgbClr val="041E42"/>
                </a:solidFill>
                <a:highlight>
                  <a:srgbClr val="FFFFFF"/>
                </a:highlight>
                <a:latin typeface="Merriweather"/>
                <a:ea typeface="Merriweather"/>
                <a:cs typeface="Merriweather"/>
                <a:sym typeface="Merriweather"/>
              </a:rPr>
              <a:t>does</a:t>
            </a:r>
            <a:r>
              <a:rPr lang="en" sz="3000" u="sng">
                <a:solidFill>
                  <a:srgbClr val="041E42"/>
                </a:solidFill>
                <a:highlight>
                  <a:srgbClr val="FFFFFF"/>
                </a:highlight>
                <a:latin typeface="Merriweather"/>
                <a:ea typeface="Merriweather"/>
                <a:cs typeface="Merriweather"/>
                <a:sym typeface="Merriweather"/>
              </a:rPr>
              <a:t> </a:t>
            </a:r>
            <a:r>
              <a:rPr b="1" lang="en" sz="3000" u="sng">
                <a:solidFill>
                  <a:srgbClr val="041E42"/>
                </a:solidFill>
                <a:highlight>
                  <a:srgbClr val="FFFFFF"/>
                </a:highlight>
                <a:latin typeface="Merriweather"/>
                <a:ea typeface="Merriweather"/>
                <a:cs typeface="Merriweather"/>
                <a:sym typeface="Merriweather"/>
              </a:rPr>
              <a:t>not increase</a:t>
            </a:r>
            <a:r>
              <a:rPr lang="en" sz="3000">
                <a:solidFill>
                  <a:srgbClr val="041E42"/>
                </a:solidFill>
                <a:highlight>
                  <a:srgbClr val="FFFFFF"/>
                </a:highlight>
                <a:latin typeface="Merriweather"/>
                <a:ea typeface="Merriweather"/>
                <a:cs typeface="Merriweather"/>
                <a:sym typeface="Merriweather"/>
              </a:rPr>
              <a:t> an individuals </a:t>
            </a:r>
            <a:r>
              <a:rPr b="1" lang="en" sz="3000" u="sng">
                <a:solidFill>
                  <a:srgbClr val="041E42"/>
                </a:solidFill>
                <a:highlight>
                  <a:srgbClr val="FFFFFF"/>
                </a:highlight>
                <a:latin typeface="Merriweather"/>
                <a:ea typeface="Merriweather"/>
                <a:cs typeface="Merriweather"/>
                <a:sym typeface="Merriweather"/>
              </a:rPr>
              <a:t>suicidal risk</a:t>
            </a:r>
            <a:r>
              <a:rPr lang="en" sz="3000">
                <a:solidFill>
                  <a:srgbClr val="041E42"/>
                </a:solidFill>
                <a:highlight>
                  <a:srgbClr val="FFFFFF"/>
                </a:highlight>
                <a:latin typeface="Merriweather"/>
                <a:ea typeface="Merriweather"/>
                <a:cs typeface="Merriweather"/>
                <a:sym typeface="Merriweather"/>
              </a:rPr>
              <a:t>, in fact, research has shown this to not be true and, has shown that asking someone if they are having thoughts of killing themselves is actually more likely to </a:t>
            </a:r>
            <a:r>
              <a:rPr i="1" lang="en" sz="3000">
                <a:solidFill>
                  <a:srgbClr val="041E42"/>
                </a:solidFill>
                <a:highlight>
                  <a:srgbClr val="FFFFFF"/>
                </a:highlight>
                <a:latin typeface="Merriweather"/>
                <a:ea typeface="Merriweather"/>
                <a:cs typeface="Merriweather"/>
                <a:sym typeface="Merriweather"/>
              </a:rPr>
              <a:t>save a life</a:t>
            </a:r>
            <a:r>
              <a:rPr lang="en" sz="3000">
                <a:solidFill>
                  <a:srgbClr val="041E42"/>
                </a:solidFill>
                <a:highlight>
                  <a:srgbClr val="FFFFFF"/>
                </a:highlight>
                <a:latin typeface="Merriweather"/>
                <a:ea typeface="Merriweather"/>
                <a:cs typeface="Merriweather"/>
                <a:sym typeface="Merriweather"/>
              </a:rPr>
              <a:t>.</a:t>
            </a:r>
            <a:endParaRPr sz="3000">
              <a:solidFill>
                <a:srgbClr val="041E42"/>
              </a:solidFill>
              <a:highlight>
                <a:srgbClr val="FFFFFF"/>
              </a:highlight>
              <a:latin typeface="Merriweather"/>
              <a:ea typeface="Merriweather"/>
              <a:cs typeface="Merriweather"/>
              <a:sym typeface="Merriweathe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300975" y="83450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400"/>
              <a:t>Be Direct When Asking About Suicide</a:t>
            </a:r>
            <a:endParaRPr sz="3000"/>
          </a:p>
        </p:txBody>
      </p:sp>
      <p:sp>
        <p:nvSpPr>
          <p:cNvPr id="245" name="Google Shape;245;p41"/>
          <p:cNvSpPr txBox="1"/>
          <p:nvPr>
            <p:ph idx="1" type="body"/>
          </p:nvPr>
        </p:nvSpPr>
        <p:spPr>
          <a:xfrm>
            <a:off x="4440225" y="282750"/>
            <a:ext cx="4566300" cy="4578000"/>
          </a:xfrm>
          <a:prstGeom prst="rect">
            <a:avLst/>
          </a:prstGeom>
        </p:spPr>
        <p:txBody>
          <a:bodyPr anchorCtr="0" anchor="t" bIns="91425" lIns="91425" spcFirstLastPara="1" rIns="91425" wrap="square" tIns="91425">
            <a:normAutofit lnSpcReduction="10000"/>
          </a:bodyPr>
          <a:lstStyle/>
          <a:p>
            <a:pPr indent="0" lvl="0" marL="0" rtl="0" algn="ctr">
              <a:lnSpc>
                <a:spcPct val="115000"/>
              </a:lnSpc>
              <a:spcBef>
                <a:spcPts val="1200"/>
              </a:spcBef>
              <a:spcAft>
                <a:spcPts val="0"/>
              </a:spcAft>
              <a:buClr>
                <a:schemeClr val="dk1"/>
              </a:buClr>
              <a:buSzPts val="1100"/>
              <a:buFont typeface="Arial"/>
              <a:buNone/>
            </a:pPr>
            <a:r>
              <a:rPr b="1" lang="en" sz="1700">
                <a:solidFill>
                  <a:schemeClr val="dk1"/>
                </a:solidFill>
                <a:latin typeface="Merriweather"/>
                <a:ea typeface="Merriweather"/>
                <a:cs typeface="Merriweather"/>
                <a:sym typeface="Merriweather"/>
              </a:rPr>
              <a:t>Common Ways to Ask About Suicide:</a:t>
            </a:r>
            <a:endParaRPr b="1" sz="1700">
              <a:solidFill>
                <a:schemeClr val="dk1"/>
              </a:solidFill>
              <a:latin typeface="Merriweather"/>
              <a:ea typeface="Merriweather"/>
              <a:cs typeface="Merriweather"/>
              <a:sym typeface="Merriweather"/>
            </a:endParaRPr>
          </a:p>
          <a:p>
            <a:pPr indent="-336550" lvl="0" marL="457200" rtl="0" algn="l">
              <a:lnSpc>
                <a:spcPct val="115000"/>
              </a:lnSpc>
              <a:spcBef>
                <a:spcPts val="1200"/>
              </a:spcBef>
              <a:spcAft>
                <a:spcPts val="0"/>
              </a:spcAft>
              <a:buClr>
                <a:schemeClr val="dk1"/>
              </a:buClr>
              <a:buSzPts val="1700"/>
              <a:buFont typeface="Merriweather"/>
              <a:buChar char="●"/>
            </a:pPr>
            <a:r>
              <a:rPr lang="en" sz="1700">
                <a:solidFill>
                  <a:schemeClr val="dk1"/>
                </a:solidFill>
                <a:latin typeface="Merriweather"/>
                <a:ea typeface="Merriweather"/>
                <a:cs typeface="Merriweather"/>
                <a:sym typeface="Merriweather"/>
              </a:rPr>
              <a:t>Have you thought about hurting yourself?</a:t>
            </a:r>
            <a:endParaRPr sz="1700">
              <a:solidFill>
                <a:schemeClr val="dk1"/>
              </a:solidFill>
              <a:latin typeface="Merriweather"/>
              <a:ea typeface="Merriweather"/>
              <a:cs typeface="Merriweather"/>
              <a:sym typeface="Merriweather"/>
            </a:endParaRPr>
          </a:p>
          <a:p>
            <a:pPr indent="-336550" lvl="0" marL="457200" rtl="0" algn="l">
              <a:lnSpc>
                <a:spcPct val="115000"/>
              </a:lnSpc>
              <a:spcBef>
                <a:spcPts val="1200"/>
              </a:spcBef>
              <a:spcAft>
                <a:spcPts val="0"/>
              </a:spcAft>
              <a:buClr>
                <a:schemeClr val="dk1"/>
              </a:buClr>
              <a:buSzPts val="1700"/>
              <a:buFont typeface="Merriweather"/>
              <a:buChar char="●"/>
            </a:pPr>
            <a:r>
              <a:rPr lang="en" sz="1700">
                <a:solidFill>
                  <a:schemeClr val="dk1"/>
                </a:solidFill>
                <a:latin typeface="Merriweather"/>
                <a:ea typeface="Merriweather"/>
                <a:cs typeface="Merriweather"/>
                <a:sym typeface="Merriweather"/>
              </a:rPr>
              <a:t>Are you feeling safe?</a:t>
            </a:r>
            <a:endParaRPr sz="1700">
              <a:solidFill>
                <a:schemeClr val="dk1"/>
              </a:solidFill>
              <a:latin typeface="Merriweather"/>
              <a:ea typeface="Merriweather"/>
              <a:cs typeface="Merriweather"/>
              <a:sym typeface="Merriweather"/>
            </a:endParaRPr>
          </a:p>
          <a:p>
            <a:pPr indent="0" lvl="0" marL="0" rtl="0" algn="l">
              <a:spcBef>
                <a:spcPts val="1000"/>
              </a:spcBef>
              <a:spcAft>
                <a:spcPts val="0"/>
              </a:spcAft>
              <a:buNone/>
            </a:pPr>
            <a:r>
              <a:t/>
            </a:r>
            <a:endParaRPr b="1" sz="1700">
              <a:solidFill>
                <a:schemeClr val="dk1"/>
              </a:solidFill>
              <a:latin typeface="Merriweather"/>
              <a:ea typeface="Merriweather"/>
              <a:cs typeface="Merriweather"/>
              <a:sym typeface="Merriweather"/>
            </a:endParaRPr>
          </a:p>
          <a:p>
            <a:pPr indent="0" lvl="0" marL="0" rtl="0" algn="ctr">
              <a:spcBef>
                <a:spcPts val="1000"/>
              </a:spcBef>
              <a:spcAft>
                <a:spcPts val="0"/>
              </a:spcAft>
              <a:buNone/>
            </a:pPr>
            <a:r>
              <a:rPr b="1" lang="en" sz="1700">
                <a:solidFill>
                  <a:schemeClr val="dk1"/>
                </a:solidFill>
                <a:latin typeface="Merriweather"/>
                <a:ea typeface="Merriweather"/>
                <a:cs typeface="Merriweather"/>
                <a:sym typeface="Merriweather"/>
              </a:rPr>
              <a:t>INSTEAD, </a:t>
            </a:r>
            <a:r>
              <a:rPr b="1" lang="en" sz="1700">
                <a:solidFill>
                  <a:schemeClr val="dk1"/>
                </a:solidFill>
                <a:latin typeface="Merriweather"/>
                <a:ea typeface="Merriweather"/>
                <a:cs typeface="Merriweather"/>
                <a:sym typeface="Merriweather"/>
              </a:rPr>
              <a:t>ASK DIRECT QUESTIONS:</a:t>
            </a:r>
            <a:endParaRPr b="1" sz="1700">
              <a:solidFill>
                <a:schemeClr val="dk1"/>
              </a:solidFill>
              <a:latin typeface="Merriweather"/>
              <a:ea typeface="Merriweather"/>
              <a:cs typeface="Merriweather"/>
              <a:sym typeface="Merriweather"/>
            </a:endParaRPr>
          </a:p>
          <a:p>
            <a:pPr indent="-336550" lvl="0" marL="457200" rtl="0" algn="l">
              <a:spcBef>
                <a:spcPts val="1200"/>
              </a:spcBef>
              <a:spcAft>
                <a:spcPts val="0"/>
              </a:spcAft>
              <a:buClr>
                <a:schemeClr val="dk1"/>
              </a:buClr>
              <a:buSzPts val="1700"/>
              <a:buFont typeface="Merriweather"/>
              <a:buChar char="●"/>
            </a:pPr>
            <a:r>
              <a:rPr lang="en" sz="1700">
                <a:solidFill>
                  <a:schemeClr val="dk1"/>
                </a:solidFill>
                <a:latin typeface="Merriweather"/>
                <a:ea typeface="Merriweather"/>
                <a:cs typeface="Merriweather"/>
                <a:sym typeface="Merriweather"/>
              </a:rPr>
              <a:t>Are you thinking about suicide?</a:t>
            </a:r>
            <a:endParaRPr sz="1700">
              <a:solidFill>
                <a:schemeClr val="dk1"/>
              </a:solidFill>
              <a:latin typeface="Merriweather"/>
              <a:ea typeface="Merriweather"/>
              <a:cs typeface="Merriweather"/>
              <a:sym typeface="Merriweather"/>
            </a:endParaRPr>
          </a:p>
          <a:p>
            <a:pPr indent="-336550" lvl="0" marL="457200" rtl="0" algn="l">
              <a:spcBef>
                <a:spcPts val="1000"/>
              </a:spcBef>
              <a:spcAft>
                <a:spcPts val="0"/>
              </a:spcAft>
              <a:buClr>
                <a:schemeClr val="dk1"/>
              </a:buClr>
              <a:buSzPts val="1700"/>
              <a:buFont typeface="Merriweather"/>
              <a:buChar char="●"/>
            </a:pPr>
            <a:r>
              <a:rPr lang="en" sz="1700">
                <a:solidFill>
                  <a:schemeClr val="dk1"/>
                </a:solidFill>
                <a:latin typeface="Merriweather"/>
                <a:ea typeface="Merriweather"/>
                <a:cs typeface="Merriweather"/>
                <a:sym typeface="Merriweather"/>
              </a:rPr>
              <a:t>Do you have a plan? (specific)</a:t>
            </a:r>
            <a:endParaRPr sz="1700">
              <a:solidFill>
                <a:schemeClr val="dk1"/>
              </a:solidFill>
              <a:latin typeface="Merriweather"/>
              <a:ea typeface="Merriweather"/>
              <a:cs typeface="Merriweather"/>
              <a:sym typeface="Merriweather"/>
            </a:endParaRPr>
          </a:p>
          <a:p>
            <a:pPr indent="-336550" lvl="0" marL="457200" rtl="0" algn="l">
              <a:spcBef>
                <a:spcPts val="1000"/>
              </a:spcBef>
              <a:spcAft>
                <a:spcPts val="0"/>
              </a:spcAft>
              <a:buClr>
                <a:schemeClr val="dk1"/>
              </a:buClr>
              <a:buSzPts val="1700"/>
              <a:buFont typeface="Merriweather"/>
              <a:buChar char="●"/>
            </a:pPr>
            <a:r>
              <a:rPr lang="en" sz="1700">
                <a:solidFill>
                  <a:schemeClr val="dk1"/>
                </a:solidFill>
                <a:latin typeface="Merriweather"/>
                <a:ea typeface="Merriweather"/>
                <a:cs typeface="Merriweather"/>
                <a:sym typeface="Merriweather"/>
              </a:rPr>
              <a:t>Do you have a time frame?</a:t>
            </a:r>
            <a:endParaRPr sz="1700">
              <a:solidFill>
                <a:schemeClr val="dk1"/>
              </a:solidFill>
              <a:latin typeface="Merriweather"/>
              <a:ea typeface="Merriweather"/>
              <a:cs typeface="Merriweather"/>
              <a:sym typeface="Merriweather"/>
            </a:endParaRPr>
          </a:p>
          <a:p>
            <a:pPr indent="-336550" lvl="0" marL="457200" rtl="0" algn="l">
              <a:spcBef>
                <a:spcPts val="1000"/>
              </a:spcBef>
              <a:spcAft>
                <a:spcPts val="0"/>
              </a:spcAft>
              <a:buClr>
                <a:schemeClr val="dk1"/>
              </a:buClr>
              <a:buSzPts val="1700"/>
              <a:buFont typeface="Merriweather"/>
              <a:buChar char="●"/>
            </a:pPr>
            <a:r>
              <a:rPr lang="en" sz="1700">
                <a:solidFill>
                  <a:schemeClr val="dk1"/>
                </a:solidFill>
                <a:latin typeface="Merriweather"/>
                <a:ea typeface="Merriweather"/>
                <a:cs typeface="Merriweather"/>
                <a:sym typeface="Merriweather"/>
              </a:rPr>
              <a:t>Do you have the means?</a:t>
            </a:r>
            <a:endParaRPr sz="1700">
              <a:solidFill>
                <a:schemeClr val="dk1"/>
              </a:solidFill>
              <a:latin typeface="Merriweather"/>
              <a:ea typeface="Merriweather"/>
              <a:cs typeface="Merriweather"/>
              <a:sym typeface="Merriweather"/>
            </a:endParaRPr>
          </a:p>
          <a:p>
            <a:pPr indent="0" lvl="0" marL="0" rtl="0" algn="l">
              <a:spcBef>
                <a:spcPts val="1000"/>
              </a:spcBef>
              <a:spcAft>
                <a:spcPts val="1200"/>
              </a:spcAft>
              <a:buNone/>
            </a:pPr>
            <a:r>
              <a:t/>
            </a:r>
            <a:endParaRPr>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22475" y="102817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4000"/>
              <a:t>Preferred Language</a:t>
            </a:r>
            <a:endParaRPr b="1" sz="3600"/>
          </a:p>
        </p:txBody>
      </p:sp>
      <p:sp>
        <p:nvSpPr>
          <p:cNvPr id="78" name="Google Shape;78;p15"/>
          <p:cNvSpPr txBox="1"/>
          <p:nvPr>
            <p:ph idx="1" type="body"/>
          </p:nvPr>
        </p:nvSpPr>
        <p:spPr>
          <a:xfrm>
            <a:off x="4325675" y="473475"/>
            <a:ext cx="4743000" cy="45624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1700">
                <a:solidFill>
                  <a:srgbClr val="041E42"/>
                </a:solidFill>
                <a:latin typeface="Merriweather"/>
                <a:ea typeface="Merriweather"/>
                <a:cs typeface="Merriweather"/>
                <a:sym typeface="Merriweather"/>
              </a:rPr>
              <a:t>•Suicidal thoughts →  Suicidal Intensity</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Clr>
                <a:schemeClr val="dk1"/>
              </a:buClr>
              <a:buSzPts val="1100"/>
              <a:buFont typeface="Arial"/>
              <a:buNone/>
            </a:pPr>
            <a:r>
              <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700">
                <a:solidFill>
                  <a:srgbClr val="041E42"/>
                </a:solidFill>
                <a:latin typeface="Merriweather"/>
                <a:ea typeface="Merriweather"/>
                <a:cs typeface="Merriweather"/>
                <a:sym typeface="Merriweather"/>
              </a:rPr>
              <a:t>•Committed, Completed→ died by suicide</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Clr>
                <a:schemeClr val="dk1"/>
              </a:buClr>
              <a:buSzPts val="1100"/>
              <a:buFont typeface="Arial"/>
              <a:buNone/>
            </a:pPr>
            <a:r>
              <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700">
                <a:solidFill>
                  <a:srgbClr val="041E42"/>
                </a:solidFill>
                <a:latin typeface="Merriweather"/>
                <a:ea typeface="Merriweather"/>
                <a:cs typeface="Merriweather"/>
                <a:sym typeface="Merriweather"/>
              </a:rPr>
              <a:t>•Serious → level of lethality</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Clr>
                <a:schemeClr val="dk1"/>
              </a:buClr>
              <a:buSzPts val="1100"/>
              <a:buFont typeface="Arial"/>
              <a:buNone/>
            </a:pPr>
            <a:r>
              <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700">
                <a:solidFill>
                  <a:srgbClr val="041E42"/>
                </a:solidFill>
                <a:latin typeface="Merriweather"/>
                <a:ea typeface="Merriweather"/>
                <a:cs typeface="Merriweather"/>
                <a:sym typeface="Merriweather"/>
              </a:rPr>
              <a:t>•Attention seeking→Attention needing </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1700">
                <a:solidFill>
                  <a:srgbClr val="041E42"/>
                </a:solidFill>
                <a:latin typeface="Merriweather"/>
                <a:ea typeface="Merriweather"/>
                <a:cs typeface="Merriweather"/>
                <a:sym typeface="Merriweather"/>
              </a:rPr>
              <a:t>Client First Language</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sz="17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sz="2500">
              <a:solidFill>
                <a:srgbClr val="041E42"/>
              </a:solidFill>
              <a:latin typeface="Merriweather"/>
              <a:ea typeface="Merriweather"/>
              <a:cs typeface="Merriweather"/>
              <a:sym typeface="Merriweather"/>
            </a:endParaRPr>
          </a:p>
          <a:p>
            <a:pPr indent="0" lvl="0" marL="0" rtl="0" algn="ctr">
              <a:lnSpc>
                <a:spcPct val="115000"/>
              </a:lnSpc>
              <a:spcBef>
                <a:spcPts val="0"/>
              </a:spcBef>
              <a:spcAft>
                <a:spcPts val="0"/>
              </a:spcAft>
              <a:buNone/>
            </a:pPr>
            <a:r>
              <a:rPr lang="en" sz="2500">
                <a:solidFill>
                  <a:srgbClr val="041E42"/>
                </a:solidFill>
                <a:latin typeface="Merriweather"/>
                <a:ea typeface="Merriweather"/>
                <a:cs typeface="Merriweather"/>
                <a:sym typeface="Merriweather"/>
              </a:rPr>
              <a:t>What are some examples?</a:t>
            </a:r>
            <a:endParaRPr sz="2500">
              <a:solidFill>
                <a:srgbClr val="041E42"/>
              </a:solidFill>
              <a:latin typeface="Merriweather"/>
              <a:ea typeface="Merriweather"/>
              <a:cs typeface="Merriweather"/>
              <a:sym typeface="Merriweather"/>
            </a:endParaRPr>
          </a:p>
          <a:p>
            <a:pPr indent="0" lvl="0" marL="0" rtl="0" algn="l">
              <a:spcBef>
                <a:spcPts val="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300950" y="769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400"/>
              <a:t>Active Listening</a:t>
            </a:r>
            <a:endParaRPr sz="3000"/>
          </a:p>
        </p:txBody>
      </p:sp>
      <p:sp>
        <p:nvSpPr>
          <p:cNvPr id="251" name="Google Shape;251;p4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1"/>
              </a:buClr>
              <a:buSzPts val="1100"/>
              <a:buFont typeface="Arial"/>
              <a:buNone/>
            </a:pPr>
            <a:r>
              <a:rPr b="1" lang="en" sz="2400" u="sng">
                <a:solidFill>
                  <a:schemeClr val="dk1"/>
                </a:solidFill>
                <a:latin typeface="Merriweather"/>
                <a:ea typeface="Merriweather"/>
                <a:cs typeface="Merriweather"/>
                <a:sym typeface="Merriweather"/>
              </a:rPr>
              <a:t>3 R’s of Active Listening</a:t>
            </a:r>
            <a:endParaRPr b="1" sz="2400" u="sng">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chemeClr val="dk1"/>
              </a:solidFill>
              <a:latin typeface="Merriweather"/>
              <a:ea typeface="Merriweather"/>
              <a:cs typeface="Merriweather"/>
              <a:sym typeface="Merriweather"/>
            </a:endParaRPr>
          </a:p>
          <a:p>
            <a:pPr indent="0" lvl="0" marL="12700" rtl="0" algn="l">
              <a:lnSpc>
                <a:spcPct val="115000"/>
              </a:lnSpc>
              <a:spcBef>
                <a:spcPts val="1200"/>
              </a:spcBef>
              <a:spcAft>
                <a:spcPts val="0"/>
              </a:spcAft>
              <a:buClr>
                <a:schemeClr val="dk1"/>
              </a:buClr>
              <a:buSzPts val="1100"/>
              <a:buFont typeface="Arial"/>
              <a:buNone/>
            </a:pPr>
            <a:r>
              <a:rPr lang="en" sz="2800">
                <a:solidFill>
                  <a:schemeClr val="dk1"/>
                </a:solidFill>
                <a:latin typeface="Merriweather"/>
                <a:ea typeface="Merriweather"/>
                <a:cs typeface="Merriweather"/>
                <a:sym typeface="Merriweather"/>
              </a:rPr>
              <a:t>●Repeat</a:t>
            </a:r>
            <a:endParaRPr sz="2800">
              <a:solidFill>
                <a:schemeClr val="dk1"/>
              </a:solidFill>
              <a:latin typeface="Merriweather"/>
              <a:ea typeface="Merriweather"/>
              <a:cs typeface="Merriweather"/>
              <a:sym typeface="Merriweather"/>
            </a:endParaRPr>
          </a:p>
          <a:p>
            <a:pPr indent="0" lvl="0" marL="12700" rtl="0" algn="l">
              <a:lnSpc>
                <a:spcPct val="115000"/>
              </a:lnSpc>
              <a:spcBef>
                <a:spcPts val="1200"/>
              </a:spcBef>
              <a:spcAft>
                <a:spcPts val="0"/>
              </a:spcAft>
              <a:buClr>
                <a:schemeClr val="dk1"/>
              </a:buClr>
              <a:buSzPts val="1100"/>
              <a:buFont typeface="Arial"/>
              <a:buNone/>
            </a:pPr>
            <a:r>
              <a:t/>
            </a:r>
            <a:endParaRPr sz="2800">
              <a:solidFill>
                <a:schemeClr val="dk1"/>
              </a:solidFill>
              <a:latin typeface="Merriweather"/>
              <a:ea typeface="Merriweather"/>
              <a:cs typeface="Merriweather"/>
              <a:sym typeface="Merriweather"/>
            </a:endParaRPr>
          </a:p>
          <a:p>
            <a:pPr indent="0" lvl="0" marL="12700" rtl="0" algn="l">
              <a:lnSpc>
                <a:spcPct val="115000"/>
              </a:lnSpc>
              <a:spcBef>
                <a:spcPts val="1000"/>
              </a:spcBef>
              <a:spcAft>
                <a:spcPts val="0"/>
              </a:spcAft>
              <a:buClr>
                <a:schemeClr val="dk1"/>
              </a:buClr>
              <a:buSzPts val="1100"/>
              <a:buFont typeface="Arial"/>
              <a:buNone/>
            </a:pPr>
            <a:r>
              <a:rPr lang="en" sz="2800">
                <a:solidFill>
                  <a:schemeClr val="dk1"/>
                </a:solidFill>
                <a:latin typeface="Merriweather"/>
                <a:ea typeface="Merriweather"/>
                <a:cs typeface="Merriweather"/>
                <a:sym typeface="Merriweather"/>
              </a:rPr>
              <a:t>●Reflect</a:t>
            </a:r>
            <a:endParaRPr sz="2800">
              <a:solidFill>
                <a:schemeClr val="dk1"/>
              </a:solidFill>
              <a:latin typeface="Merriweather"/>
              <a:ea typeface="Merriweather"/>
              <a:cs typeface="Merriweather"/>
              <a:sym typeface="Merriweather"/>
            </a:endParaRPr>
          </a:p>
          <a:p>
            <a:pPr indent="0" lvl="0" marL="12700" rtl="0" algn="l">
              <a:lnSpc>
                <a:spcPct val="115000"/>
              </a:lnSpc>
              <a:spcBef>
                <a:spcPts val="1000"/>
              </a:spcBef>
              <a:spcAft>
                <a:spcPts val="0"/>
              </a:spcAft>
              <a:buClr>
                <a:schemeClr val="dk1"/>
              </a:buClr>
              <a:buSzPts val="1100"/>
              <a:buFont typeface="Arial"/>
              <a:buNone/>
            </a:pPr>
            <a:r>
              <a:t/>
            </a:r>
            <a:endParaRPr sz="2800">
              <a:solidFill>
                <a:schemeClr val="dk1"/>
              </a:solidFill>
              <a:latin typeface="Merriweather"/>
              <a:ea typeface="Merriweather"/>
              <a:cs typeface="Merriweather"/>
              <a:sym typeface="Merriweather"/>
            </a:endParaRPr>
          </a:p>
          <a:p>
            <a:pPr indent="0" lvl="0" marL="12700" rtl="0" algn="l">
              <a:lnSpc>
                <a:spcPct val="115000"/>
              </a:lnSpc>
              <a:spcBef>
                <a:spcPts val="1000"/>
              </a:spcBef>
              <a:spcAft>
                <a:spcPts val="0"/>
              </a:spcAft>
              <a:buClr>
                <a:schemeClr val="dk1"/>
              </a:buClr>
              <a:buSzPts val="1100"/>
              <a:buFont typeface="Arial"/>
              <a:buNone/>
            </a:pPr>
            <a:r>
              <a:rPr lang="en" sz="2800">
                <a:solidFill>
                  <a:schemeClr val="dk1"/>
                </a:solidFill>
                <a:latin typeface="Merriweather"/>
                <a:ea typeface="Merriweather"/>
                <a:cs typeface="Merriweather"/>
                <a:sym typeface="Merriweather"/>
              </a:rPr>
              <a:t>●Respond</a:t>
            </a:r>
            <a:endParaRPr sz="2800">
              <a:solidFill>
                <a:schemeClr val="dk1"/>
              </a:solidFill>
              <a:latin typeface="Merriweather"/>
              <a:ea typeface="Merriweather"/>
              <a:cs typeface="Merriweather"/>
              <a:sym typeface="Merriweather"/>
            </a:endParaRPr>
          </a:p>
          <a:p>
            <a:pPr indent="0" lvl="0" marL="0" rtl="0" algn="l">
              <a:spcBef>
                <a:spcPts val="1000"/>
              </a:spcBef>
              <a:spcAft>
                <a:spcPts val="1200"/>
              </a:spcAft>
              <a:buNone/>
            </a:pPr>
            <a:r>
              <a:t/>
            </a:r>
            <a:endParaRPr/>
          </a:p>
        </p:txBody>
      </p:sp>
      <p:pic>
        <p:nvPicPr>
          <p:cNvPr id="252" name="Google Shape;252;p42"/>
          <p:cNvPicPr preferRelativeResize="0"/>
          <p:nvPr/>
        </p:nvPicPr>
        <p:blipFill>
          <a:blip r:embed="rId3">
            <a:alphaModFix/>
          </a:blip>
          <a:stretch>
            <a:fillRect/>
          </a:stretch>
        </p:blipFill>
        <p:spPr>
          <a:xfrm>
            <a:off x="202050" y="2129925"/>
            <a:ext cx="3904300" cy="2861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3"/>
          <p:cNvSpPr txBox="1"/>
          <p:nvPr>
            <p:ph type="title"/>
          </p:nvPr>
        </p:nvSpPr>
        <p:spPr>
          <a:xfrm>
            <a:off x="215488" y="888275"/>
            <a:ext cx="38418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t>Active Listening</a:t>
            </a:r>
            <a:endParaRPr sz="3600"/>
          </a:p>
          <a:p>
            <a:pPr indent="0" lvl="0" marL="0" rtl="0" algn="ctr">
              <a:spcBef>
                <a:spcPts val="0"/>
              </a:spcBef>
              <a:spcAft>
                <a:spcPts val="0"/>
              </a:spcAft>
              <a:buNone/>
            </a:pPr>
            <a:r>
              <a:rPr lang="en" sz="3600"/>
              <a:t>Tips</a:t>
            </a:r>
            <a:endParaRPr sz="3600"/>
          </a:p>
        </p:txBody>
      </p:sp>
      <p:sp>
        <p:nvSpPr>
          <p:cNvPr id="258" name="Google Shape;258;p43"/>
          <p:cNvSpPr txBox="1"/>
          <p:nvPr>
            <p:ph idx="1" type="body"/>
          </p:nvPr>
        </p:nvSpPr>
        <p:spPr>
          <a:xfrm>
            <a:off x="4442900" y="559525"/>
            <a:ext cx="4572000" cy="43950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Face speaker/eye contact</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Look for non-verbal communication</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Do not interrupt</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Listen without jumping to conclusions</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Do not start planning what to say next</a:t>
            </a:r>
            <a:endParaRPr sz="1600">
              <a:solidFill>
                <a:schemeClr val="dk1"/>
              </a:solidFill>
              <a:latin typeface="Merriweather"/>
              <a:ea typeface="Merriweather"/>
              <a:cs typeface="Merriweather"/>
              <a:sym typeface="Merriweather"/>
            </a:endParaRPr>
          </a:p>
          <a:p>
            <a:pPr indent="-330200" lvl="1" marL="9144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Listen with an uncluttered mind</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Show that you are listening</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Ask questions</a:t>
            </a:r>
            <a:endParaRPr sz="1600">
              <a:solidFill>
                <a:schemeClr val="dk1"/>
              </a:solidFill>
              <a:latin typeface="Merriweather"/>
              <a:ea typeface="Merriweather"/>
              <a:cs typeface="Merriweather"/>
              <a:sym typeface="Merriweather"/>
            </a:endParaRPr>
          </a:p>
          <a:p>
            <a:pPr indent="-330200" lvl="0" marL="457200" rtl="0" algn="l">
              <a:lnSpc>
                <a:spcPct val="115000"/>
              </a:lnSpc>
              <a:spcBef>
                <a:spcPts val="1000"/>
              </a:spcBef>
              <a:spcAft>
                <a:spcPts val="0"/>
              </a:spcAft>
              <a:buClr>
                <a:schemeClr val="dk1"/>
              </a:buClr>
              <a:buSzPts val="1600"/>
              <a:buFont typeface="Merriweather"/>
              <a:buChar char="●"/>
            </a:pPr>
            <a:r>
              <a:rPr lang="en" sz="1600">
                <a:solidFill>
                  <a:schemeClr val="dk1"/>
                </a:solidFill>
                <a:latin typeface="Merriweather"/>
                <a:ea typeface="Merriweather"/>
                <a:cs typeface="Merriweather"/>
                <a:sym typeface="Merriweather"/>
              </a:rPr>
              <a:t>Paraphrase and summarize</a:t>
            </a:r>
            <a:endParaRPr sz="1600">
              <a:solidFill>
                <a:schemeClr val="dk1"/>
              </a:solidFill>
              <a:latin typeface="Merriweather"/>
              <a:ea typeface="Merriweather"/>
              <a:cs typeface="Merriweather"/>
              <a:sym typeface="Merriweather"/>
            </a:endParaRPr>
          </a:p>
          <a:p>
            <a:pPr indent="0" lvl="0" marL="0" rtl="0" algn="l">
              <a:spcBef>
                <a:spcPts val="1000"/>
              </a:spcBef>
              <a:spcAft>
                <a:spcPts val="1200"/>
              </a:spcAft>
              <a:buNone/>
            </a:pPr>
            <a:r>
              <a:t/>
            </a: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311725" y="100667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400"/>
              <a:t>Assessing for Risk </a:t>
            </a:r>
            <a:endParaRPr sz="3400"/>
          </a:p>
        </p:txBody>
      </p:sp>
      <p:sp>
        <p:nvSpPr>
          <p:cNvPr id="264" name="Google Shape;264;p44"/>
          <p:cNvSpPr txBox="1"/>
          <p:nvPr>
            <p:ph idx="1" type="body"/>
          </p:nvPr>
        </p:nvSpPr>
        <p:spPr>
          <a:xfrm>
            <a:off x="4347200" y="411900"/>
            <a:ext cx="4691700" cy="4319700"/>
          </a:xfrm>
          <a:prstGeom prst="rect">
            <a:avLst/>
          </a:prstGeom>
        </p:spPr>
        <p:txBody>
          <a:bodyPr anchorCtr="0" anchor="t" bIns="91425" lIns="91425" spcFirstLastPara="1" rIns="91425" wrap="square" tIns="91425">
            <a:normAutofit lnSpcReduction="20000"/>
          </a:bodyPr>
          <a:lstStyle/>
          <a:p>
            <a:pPr indent="-317500" lvl="0" marL="457200" rtl="0" algn="l">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Pay attention for Risk and Protective Factors in the environment and report</a:t>
            </a:r>
            <a:endParaRPr b="1" sz="1400">
              <a:solidFill>
                <a:schemeClr val="dk1"/>
              </a:solidFill>
              <a:latin typeface="Merriweather"/>
              <a:ea typeface="Merriweather"/>
              <a:cs typeface="Merriweather"/>
              <a:sym typeface="Merriweather"/>
            </a:endParaRPr>
          </a:p>
          <a:p>
            <a:pPr indent="0" lvl="0" marL="457200" rtl="0" algn="l">
              <a:spcBef>
                <a:spcPts val="12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2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Ask Direct Questions regarding concerns of safety risks and listen to the response</a:t>
            </a:r>
            <a:endParaRPr sz="1400">
              <a:solidFill>
                <a:schemeClr val="dk1"/>
              </a:solidFill>
              <a:latin typeface="Merriweather"/>
              <a:ea typeface="Merriweather"/>
              <a:cs typeface="Merriweather"/>
              <a:sym typeface="Merriweather"/>
            </a:endParaRPr>
          </a:p>
          <a:p>
            <a:pPr indent="0" lvl="0" marL="45720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Pay attention to the differences between Ideation and Intent</a:t>
            </a:r>
            <a:endParaRPr b="1" sz="1400">
              <a:solidFill>
                <a:schemeClr val="dk1"/>
              </a:solidFill>
              <a:latin typeface="Merriweather"/>
              <a:ea typeface="Merriweather"/>
              <a:cs typeface="Merriweather"/>
              <a:sym typeface="Merriweather"/>
            </a:endParaRPr>
          </a:p>
          <a:p>
            <a:pPr indent="0" lvl="0" marL="45720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Talk with the youth and their family to ensure you’re getting a full understanding of the situation</a:t>
            </a:r>
            <a:endParaRPr sz="1400">
              <a:solidFill>
                <a:schemeClr val="dk1"/>
              </a:solidFill>
              <a:latin typeface="Merriweather"/>
              <a:ea typeface="Merriweather"/>
              <a:cs typeface="Merriweather"/>
              <a:sym typeface="Merriweather"/>
            </a:endParaRPr>
          </a:p>
          <a:p>
            <a:pPr indent="0" lvl="0" marL="457200" rtl="0" algn="l">
              <a:spcBef>
                <a:spcPts val="1000"/>
              </a:spcBef>
              <a:spcAft>
                <a:spcPts val="0"/>
              </a:spcAft>
              <a:buNone/>
            </a:pPr>
            <a:r>
              <a:t/>
            </a:r>
            <a:endParaRPr sz="1400">
              <a:solidFill>
                <a:schemeClr val="dk1"/>
              </a:solidFill>
              <a:latin typeface="Merriweather"/>
              <a:ea typeface="Merriweather"/>
              <a:cs typeface="Merriweather"/>
              <a:sym typeface="Merriweather"/>
            </a:endParaRPr>
          </a:p>
          <a:p>
            <a:pPr indent="-317500" lvl="0" marL="457200" rtl="0" algn="l">
              <a:spcBef>
                <a:spcPts val="1000"/>
              </a:spcBef>
              <a:spcAft>
                <a:spcPts val="1200"/>
              </a:spcAft>
              <a:buClr>
                <a:schemeClr val="dk1"/>
              </a:buClr>
              <a:buSzPts val="1400"/>
              <a:buFont typeface="Merriweather"/>
              <a:buChar char="●"/>
            </a:pPr>
            <a:r>
              <a:rPr b="1" lang="en" sz="1400">
                <a:solidFill>
                  <a:schemeClr val="dk1"/>
                </a:solidFill>
                <a:latin typeface="Merriweather"/>
                <a:ea typeface="Merriweather"/>
                <a:cs typeface="Merriweather"/>
                <a:sym typeface="Merriweather"/>
              </a:rPr>
              <a:t>Bring in additional resources when necessary</a:t>
            </a:r>
            <a:endParaRPr b="1" sz="1400">
              <a:solidFill>
                <a:schemeClr val="dk1"/>
              </a:solidFill>
              <a:latin typeface="Merriweather"/>
              <a:ea typeface="Merriweather"/>
              <a:cs typeface="Merriweather"/>
              <a:sym typeface="Merriweathe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333250" y="92057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700"/>
              <a:t>Example Suicide Scale: </a:t>
            </a:r>
            <a:endParaRPr sz="3700"/>
          </a:p>
        </p:txBody>
      </p:sp>
      <p:sp>
        <p:nvSpPr>
          <p:cNvPr id="270" name="Google Shape;270;p4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1" name="Google Shape;271;p45"/>
          <p:cNvPicPr preferRelativeResize="0"/>
          <p:nvPr/>
        </p:nvPicPr>
        <p:blipFill rotWithShape="1">
          <a:blip r:embed="rId3">
            <a:alphaModFix/>
          </a:blip>
          <a:srcRect b="3958" l="-3809" r="0" t="6683"/>
          <a:stretch/>
        </p:blipFill>
        <p:spPr>
          <a:xfrm>
            <a:off x="4351850" y="100300"/>
            <a:ext cx="4636149" cy="4942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322475" y="888300"/>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t>Resources to Give to Youth</a:t>
            </a:r>
            <a:endParaRPr sz="3600"/>
          </a:p>
        </p:txBody>
      </p:sp>
      <p:sp>
        <p:nvSpPr>
          <p:cNvPr id="277" name="Google Shape;277;p46"/>
          <p:cNvSpPr txBox="1"/>
          <p:nvPr>
            <p:ph idx="1" type="body"/>
          </p:nvPr>
        </p:nvSpPr>
        <p:spPr>
          <a:xfrm>
            <a:off x="4325700" y="500925"/>
            <a:ext cx="4874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a:solidFill>
                <a:srgbClr val="000000"/>
              </a:solidFill>
              <a:highlight>
                <a:srgbClr val="FFFFFF"/>
              </a:highlight>
              <a:latin typeface="Merriweather"/>
              <a:ea typeface="Merriweather"/>
              <a:cs typeface="Merriweather"/>
              <a:sym typeface="Merriweather"/>
            </a:endParaRPr>
          </a:p>
          <a:p>
            <a:pPr indent="-317500" lvl="0" marL="457200" rtl="0" algn="l">
              <a:spcBef>
                <a:spcPts val="1200"/>
              </a:spcBef>
              <a:spcAft>
                <a:spcPts val="0"/>
              </a:spcAft>
              <a:buClr>
                <a:srgbClr val="000000"/>
              </a:buClr>
              <a:buSzPts val="1400"/>
              <a:buFont typeface="Merriweather"/>
              <a:buChar char="●"/>
            </a:pPr>
            <a:r>
              <a:rPr lang="en" sz="1400">
                <a:solidFill>
                  <a:srgbClr val="000000"/>
                </a:solidFill>
                <a:highlight>
                  <a:srgbClr val="FFFFFF"/>
                </a:highlight>
                <a:latin typeface="Merriweather"/>
                <a:ea typeface="Merriweather"/>
                <a:cs typeface="Merriweather"/>
                <a:sym typeface="Merriweather"/>
              </a:rPr>
              <a:t>Franklin County Crisis Services: 413-774-5411</a:t>
            </a:r>
            <a:endParaRPr sz="1400">
              <a:solidFill>
                <a:srgbClr val="000000"/>
              </a:solidFill>
              <a:highlight>
                <a:srgbClr val="FFFFFF"/>
              </a:highlight>
              <a:latin typeface="Merriweather"/>
              <a:ea typeface="Merriweather"/>
              <a:cs typeface="Merriweather"/>
              <a:sym typeface="Merriweather"/>
            </a:endParaRPr>
          </a:p>
          <a:p>
            <a:pPr indent="0" lvl="0" marL="0" rtl="0" algn="l">
              <a:spcBef>
                <a:spcPts val="1200"/>
              </a:spcBef>
              <a:spcAft>
                <a:spcPts val="0"/>
              </a:spcAft>
              <a:buNone/>
            </a:pPr>
            <a:r>
              <a:t/>
            </a:r>
            <a:endParaRPr sz="1400">
              <a:solidFill>
                <a:srgbClr val="000000"/>
              </a:solidFill>
              <a:highlight>
                <a:srgbClr val="FFFFFF"/>
              </a:highlight>
              <a:latin typeface="Merriweather"/>
              <a:ea typeface="Merriweather"/>
              <a:cs typeface="Merriweather"/>
              <a:sym typeface="Merriweather"/>
            </a:endParaRPr>
          </a:p>
          <a:p>
            <a:pPr indent="-317500" lvl="0" marL="457200" rtl="0" algn="l">
              <a:spcBef>
                <a:spcPts val="1200"/>
              </a:spcBef>
              <a:spcAft>
                <a:spcPts val="0"/>
              </a:spcAft>
              <a:buClr>
                <a:srgbClr val="000000"/>
              </a:buClr>
              <a:buSzPts val="1400"/>
              <a:buFont typeface="Merriweather"/>
              <a:buChar char="●"/>
            </a:pPr>
            <a:r>
              <a:rPr lang="en" sz="1400">
                <a:solidFill>
                  <a:srgbClr val="000000"/>
                </a:solidFill>
                <a:highlight>
                  <a:srgbClr val="FFFFFF"/>
                </a:highlight>
                <a:latin typeface="Merriweather"/>
                <a:ea typeface="Merriweather"/>
                <a:cs typeface="Merriweather"/>
                <a:sym typeface="Merriweather"/>
              </a:rPr>
              <a:t>Call or text the Suicide and Crisis Lifeline at 988 </a:t>
            </a:r>
            <a:endParaRPr sz="1400">
              <a:solidFill>
                <a:srgbClr val="000000"/>
              </a:solidFill>
              <a:highlight>
                <a:srgbClr val="FFFFFF"/>
              </a:highlight>
              <a:latin typeface="Merriweather"/>
              <a:ea typeface="Merriweather"/>
              <a:cs typeface="Merriweather"/>
              <a:sym typeface="Merriweather"/>
            </a:endParaRPr>
          </a:p>
          <a:p>
            <a:pPr indent="0" lvl="0" marL="0" rtl="0" algn="l">
              <a:spcBef>
                <a:spcPts val="1200"/>
              </a:spcBef>
              <a:spcAft>
                <a:spcPts val="0"/>
              </a:spcAft>
              <a:buNone/>
            </a:pPr>
            <a:r>
              <a:t/>
            </a:r>
            <a:endParaRPr sz="1400">
              <a:solidFill>
                <a:srgbClr val="000000"/>
              </a:solidFill>
              <a:highlight>
                <a:srgbClr val="FFFFFF"/>
              </a:highlight>
              <a:latin typeface="Merriweather"/>
              <a:ea typeface="Merriweather"/>
              <a:cs typeface="Merriweather"/>
              <a:sym typeface="Merriweather"/>
            </a:endParaRPr>
          </a:p>
          <a:p>
            <a:pPr indent="-317500" lvl="0" marL="457200" rtl="0" algn="l">
              <a:spcBef>
                <a:spcPts val="1200"/>
              </a:spcBef>
              <a:spcAft>
                <a:spcPts val="0"/>
              </a:spcAft>
              <a:buClr>
                <a:srgbClr val="000000"/>
              </a:buClr>
              <a:buSzPts val="1400"/>
              <a:buFont typeface="Merriweather"/>
              <a:buChar char="●"/>
            </a:pPr>
            <a:r>
              <a:rPr lang="en" sz="1400">
                <a:solidFill>
                  <a:srgbClr val="000000"/>
                </a:solidFill>
                <a:highlight>
                  <a:srgbClr val="FFFFFF"/>
                </a:highlight>
                <a:latin typeface="Merriweather"/>
                <a:ea typeface="Merriweather"/>
                <a:cs typeface="Merriweather"/>
                <a:sym typeface="Merriweather"/>
              </a:rPr>
              <a:t>Crisis Text Line by texting 4HOPE to 741741</a:t>
            </a:r>
            <a:endParaRPr sz="1400">
              <a:solidFill>
                <a:srgbClr val="000000"/>
              </a:solidFill>
              <a:highlight>
                <a:srgbClr val="FFFFFF"/>
              </a:highlight>
              <a:latin typeface="Merriweather"/>
              <a:ea typeface="Merriweather"/>
              <a:cs typeface="Merriweather"/>
              <a:sym typeface="Merriweather"/>
            </a:endParaRPr>
          </a:p>
          <a:p>
            <a:pPr indent="0" lvl="0" marL="0" rtl="0" algn="l">
              <a:spcBef>
                <a:spcPts val="1200"/>
              </a:spcBef>
              <a:spcAft>
                <a:spcPts val="0"/>
              </a:spcAft>
              <a:buNone/>
            </a:pPr>
            <a:r>
              <a:t/>
            </a:r>
            <a:endParaRPr sz="1400">
              <a:solidFill>
                <a:srgbClr val="000000"/>
              </a:solidFill>
              <a:highlight>
                <a:srgbClr val="FFFFFF"/>
              </a:highlight>
              <a:latin typeface="Merriweather"/>
              <a:ea typeface="Merriweather"/>
              <a:cs typeface="Merriweather"/>
              <a:sym typeface="Merriweather"/>
            </a:endParaRPr>
          </a:p>
          <a:p>
            <a:pPr indent="-317500" lvl="0" marL="457200" rtl="0" algn="l">
              <a:spcBef>
                <a:spcPts val="1200"/>
              </a:spcBef>
              <a:spcAft>
                <a:spcPts val="0"/>
              </a:spcAft>
              <a:buClr>
                <a:srgbClr val="000000"/>
              </a:buClr>
              <a:buSzPts val="1400"/>
              <a:buFont typeface="Merriweather"/>
              <a:buChar char="●"/>
            </a:pPr>
            <a:r>
              <a:rPr lang="en" sz="1400">
                <a:solidFill>
                  <a:srgbClr val="000000"/>
                </a:solidFill>
                <a:highlight>
                  <a:srgbClr val="FFFFFF"/>
                </a:highlight>
                <a:latin typeface="Merriweather"/>
                <a:ea typeface="Merriweather"/>
                <a:cs typeface="Merriweather"/>
                <a:sym typeface="Merriweather"/>
              </a:rPr>
              <a:t>The Trevor Project: Call: 1-866-488-7386 or Text 678-678</a:t>
            </a:r>
            <a:endParaRPr sz="1400">
              <a:solidFill>
                <a:srgbClr val="000000"/>
              </a:solidFill>
              <a:highlight>
                <a:srgbClr val="FFFFFF"/>
              </a:highlight>
              <a:latin typeface="Merriweather"/>
              <a:ea typeface="Merriweather"/>
              <a:cs typeface="Merriweather"/>
              <a:sym typeface="Merriweathe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7"/>
          <p:cNvSpPr txBox="1"/>
          <p:nvPr/>
        </p:nvSpPr>
        <p:spPr>
          <a:xfrm>
            <a:off x="2496425" y="53850"/>
            <a:ext cx="6585300" cy="50358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300">
                <a:solidFill>
                  <a:schemeClr val="lt1"/>
                </a:solidFill>
                <a:latin typeface="Merriweather"/>
                <a:ea typeface="Merriweather"/>
                <a:cs typeface="Merriweather"/>
                <a:sym typeface="Merriweather"/>
              </a:rPr>
              <a:t>Jimmy</a:t>
            </a:r>
            <a:r>
              <a:rPr lang="en" sz="1300">
                <a:solidFill>
                  <a:schemeClr val="lt1"/>
                </a:solidFill>
                <a:latin typeface="Merriweather"/>
                <a:ea typeface="Merriweather"/>
                <a:cs typeface="Merriweather"/>
                <a:sym typeface="Merriweather"/>
              </a:rPr>
              <a:t> was seen initially in the school social workers office following an explosive loss of temper in the halls at school involving threats of violence and death threats to the people around him. The school resource officer was able to de-escalate the situation and he was able to return home. Witnesses report that the precipitant was his being confronted by several rowdy members of a sport’s team who were teasing him about his style of dress. He is an 18 y/o junior of somewhat slight build who favors dark baggy clothing and wears his hair long and loose. He calms somewhat in the social work office but continues to pace muttering under his breath half heard threats about the boys involved. Jimmy is normally quiet and somewhat withdrawn from social circles. He has come to staff attention over recent weeks due to the violent themes of death incorporated into his writing and art projects. When the SRO searched him after the incident, he was found to be carrying a large sheath knife that he angrily stated was for his own protection. “If you take that, you might as well kill me, because I’m dead meat without it; they’ll kill me for sure now.” When asked to explain himself, Jimmy refused to talk further. He also refused to answer questions about any suicidal or violent ideation. His parents report that he has been increasingly withdrawn over recent weeks and has isolated himself in his room on the computer. They indicated that he barely talks to them and is often heard up and pacing late into the night and seems to be talking to himself at these times.</a:t>
            </a:r>
            <a:endParaRPr sz="1300">
              <a:solidFill>
                <a:schemeClr val="lt1"/>
              </a:solidFill>
              <a:latin typeface="Merriweather"/>
              <a:ea typeface="Merriweather"/>
              <a:cs typeface="Merriweather"/>
              <a:sym typeface="Merriweather"/>
            </a:endParaRPr>
          </a:p>
          <a:p>
            <a:pPr indent="0" lvl="0" marL="0" rtl="0" algn="l">
              <a:spcBef>
                <a:spcPts val="1200"/>
              </a:spcBef>
              <a:spcAft>
                <a:spcPts val="0"/>
              </a:spcAft>
              <a:buNone/>
            </a:pPr>
            <a:r>
              <a:t/>
            </a:r>
            <a:endParaRPr sz="1100">
              <a:solidFill>
                <a:schemeClr val="lt1"/>
              </a:solidFill>
              <a:latin typeface="Merriweather"/>
              <a:ea typeface="Merriweather"/>
              <a:cs typeface="Merriweather"/>
              <a:sym typeface="Merriweather"/>
            </a:endParaRPr>
          </a:p>
        </p:txBody>
      </p:sp>
      <p:sp>
        <p:nvSpPr>
          <p:cNvPr id="283" name="Google Shape;283;p47"/>
          <p:cNvSpPr txBox="1"/>
          <p:nvPr>
            <p:ph type="title"/>
          </p:nvPr>
        </p:nvSpPr>
        <p:spPr>
          <a:xfrm>
            <a:off x="268700" y="-90900"/>
            <a:ext cx="3706500" cy="250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00"/>
              <a:t>Case Example</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289" name="Google Shape;289;p4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latin typeface="Merriweather"/>
                <a:ea typeface="Merriweather"/>
                <a:cs typeface="Merriweather"/>
                <a:sym typeface="Merriweather"/>
              </a:rPr>
              <a:t>Dana Duval, LICSW</a:t>
            </a:r>
            <a:endParaRPr sz="1600">
              <a:latin typeface="Merriweather"/>
              <a:ea typeface="Merriweather"/>
              <a:cs typeface="Merriweather"/>
              <a:sym typeface="Merriweather"/>
            </a:endParaRPr>
          </a:p>
          <a:p>
            <a:pPr indent="0" lvl="0" marL="0" rtl="0" algn="l">
              <a:spcBef>
                <a:spcPts val="1200"/>
              </a:spcBef>
              <a:spcAft>
                <a:spcPts val="0"/>
              </a:spcAft>
              <a:buNone/>
            </a:pPr>
            <a:r>
              <a:rPr lang="en" sz="1600">
                <a:latin typeface="Merriweather"/>
                <a:ea typeface="Merriweather"/>
                <a:cs typeface="Merriweather"/>
                <a:sym typeface="Merriweather"/>
              </a:rPr>
              <a:t>413-834-0740</a:t>
            </a:r>
            <a:endParaRPr sz="1600">
              <a:latin typeface="Merriweather"/>
              <a:ea typeface="Merriweather"/>
              <a:cs typeface="Merriweather"/>
              <a:sym typeface="Merriweather"/>
            </a:endParaRPr>
          </a:p>
          <a:p>
            <a:pPr indent="0" lvl="0" marL="0" rtl="0" algn="l">
              <a:spcBef>
                <a:spcPts val="1200"/>
              </a:spcBef>
              <a:spcAft>
                <a:spcPts val="0"/>
              </a:spcAft>
              <a:buNone/>
            </a:pPr>
            <a:r>
              <a:rPr lang="en" sz="1600" u="sng">
                <a:solidFill>
                  <a:schemeClr val="hlink"/>
                </a:solidFill>
                <a:latin typeface="Merriweather"/>
                <a:ea typeface="Merriweather"/>
                <a:cs typeface="Merriweather"/>
                <a:sym typeface="Merriweather"/>
                <a:hlinkClick r:id="rId3"/>
              </a:rPr>
              <a:t>Dana.Duval@csoinc.org</a:t>
            </a:r>
            <a:endParaRPr sz="1600">
              <a:latin typeface="Merriweather"/>
              <a:ea typeface="Merriweather"/>
              <a:cs typeface="Merriweather"/>
              <a:sym typeface="Merriweather"/>
            </a:endParaRPr>
          </a:p>
          <a:p>
            <a:pPr indent="0" lvl="0" marL="0" rtl="0" algn="l">
              <a:spcBef>
                <a:spcPts val="1200"/>
              </a:spcBef>
              <a:spcAft>
                <a:spcPts val="0"/>
              </a:spcAft>
              <a:buNone/>
            </a:pPr>
            <a:r>
              <a:t/>
            </a:r>
            <a:endParaRPr sz="1600">
              <a:latin typeface="Merriweather"/>
              <a:ea typeface="Merriweather"/>
              <a:cs typeface="Merriweather"/>
              <a:sym typeface="Merriweather"/>
            </a:endParaRPr>
          </a:p>
          <a:p>
            <a:pPr indent="0" lvl="0" marL="0" rtl="0" algn="l">
              <a:spcBef>
                <a:spcPts val="1200"/>
              </a:spcBef>
              <a:spcAft>
                <a:spcPts val="0"/>
              </a:spcAft>
              <a:buNone/>
            </a:pPr>
            <a:r>
              <a:rPr lang="en" sz="1600">
                <a:latin typeface="Merriweather"/>
                <a:ea typeface="Merriweather"/>
                <a:cs typeface="Merriweather"/>
                <a:sym typeface="Merriweather"/>
              </a:rPr>
              <a:t>Kaitlin Richotte-Rock, LMHC</a:t>
            </a:r>
            <a:endParaRPr sz="1600">
              <a:latin typeface="Merriweather"/>
              <a:ea typeface="Merriweather"/>
              <a:cs typeface="Merriweather"/>
              <a:sym typeface="Merriweather"/>
            </a:endParaRPr>
          </a:p>
          <a:p>
            <a:pPr indent="0" lvl="0" marL="0" rtl="0" algn="l">
              <a:spcBef>
                <a:spcPts val="1200"/>
              </a:spcBef>
              <a:spcAft>
                <a:spcPts val="1200"/>
              </a:spcAft>
              <a:buNone/>
            </a:pPr>
            <a:r>
              <a:t/>
            </a:r>
            <a:endParaRPr/>
          </a:p>
        </p:txBody>
      </p:sp>
      <p:pic>
        <p:nvPicPr>
          <p:cNvPr id="290" name="Google Shape;290;p48"/>
          <p:cNvPicPr preferRelativeResize="0"/>
          <p:nvPr/>
        </p:nvPicPr>
        <p:blipFill>
          <a:blip r:embed="rId4">
            <a:alphaModFix/>
          </a:blip>
          <a:stretch>
            <a:fillRect/>
          </a:stretch>
        </p:blipFill>
        <p:spPr>
          <a:xfrm>
            <a:off x="5588800" y="3009825"/>
            <a:ext cx="1912297" cy="182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000"/>
              <a:t>Examples of </a:t>
            </a:r>
            <a:r>
              <a:rPr i="1" lang="en" sz="3000"/>
              <a:t>Client-First</a:t>
            </a:r>
            <a:r>
              <a:rPr lang="en" sz="3000"/>
              <a:t> Language </a:t>
            </a:r>
            <a:endParaRPr sz="3000"/>
          </a:p>
        </p:txBody>
      </p:sp>
      <p:graphicFrame>
        <p:nvGraphicFramePr>
          <p:cNvPr id="84" name="Google Shape;84;p16"/>
          <p:cNvGraphicFramePr/>
          <p:nvPr/>
        </p:nvGraphicFramePr>
        <p:xfrm>
          <a:off x="4572000" y="414838"/>
          <a:ext cx="3000000" cy="3000000"/>
        </p:xfrm>
        <a:graphic>
          <a:graphicData uri="http://schemas.openxmlformats.org/drawingml/2006/table">
            <a:tbl>
              <a:tblPr>
                <a:noFill/>
                <a:tableStyleId>{5443AEC0-097E-49A1-90ED-D77661BB95D4}</a:tableStyleId>
              </a:tblPr>
              <a:tblGrid>
                <a:gridCol w="2171975"/>
                <a:gridCol w="2171975"/>
              </a:tblGrid>
              <a:tr h="416700">
                <a:tc>
                  <a:txBody>
                    <a:bodyPr/>
                    <a:lstStyle/>
                    <a:p>
                      <a:pPr indent="0" lvl="0" marL="0" rtl="0" algn="l">
                        <a:spcBef>
                          <a:spcPts val="0"/>
                        </a:spcBef>
                        <a:spcAft>
                          <a:spcPts val="0"/>
                        </a:spcAft>
                        <a:buNone/>
                      </a:pPr>
                      <a:r>
                        <a:rPr b="1" lang="en"/>
                        <a:t>Terms to Avoid</a:t>
                      </a:r>
                      <a:endParaRPr b="1"/>
                    </a:p>
                  </a:txBody>
                  <a:tcPr marT="91425" marB="91425" marR="91425" marL="91425"/>
                </a:tc>
                <a:tc>
                  <a:txBody>
                    <a:bodyPr/>
                    <a:lstStyle/>
                    <a:p>
                      <a:pPr indent="0" lvl="0" marL="0" rtl="0" algn="l">
                        <a:spcBef>
                          <a:spcPts val="0"/>
                        </a:spcBef>
                        <a:spcAft>
                          <a:spcPts val="0"/>
                        </a:spcAft>
                        <a:buNone/>
                      </a:pPr>
                      <a:r>
                        <a:rPr b="1" lang="en"/>
                        <a:t>Suggested </a:t>
                      </a:r>
                      <a:r>
                        <a:rPr b="1" lang="en"/>
                        <a:t>Term</a:t>
                      </a:r>
                      <a:endParaRPr b="1"/>
                    </a:p>
                  </a:txBody>
                  <a:tcPr marT="91425" marB="91425" marR="91425" marL="91425"/>
                </a:tc>
              </a:tr>
              <a:tr h="641100">
                <a:tc>
                  <a:txBody>
                    <a:bodyPr/>
                    <a:lstStyle/>
                    <a:p>
                      <a:pPr indent="0" lvl="0" marL="0" rtl="0" algn="l">
                        <a:spcBef>
                          <a:spcPts val="0"/>
                        </a:spcBef>
                        <a:spcAft>
                          <a:spcPts val="0"/>
                        </a:spcAft>
                        <a:buNone/>
                      </a:pPr>
                      <a:r>
                        <a:rPr lang="en"/>
                        <a:t>Victim</a:t>
                      </a:r>
                      <a:endParaRPr/>
                    </a:p>
                  </a:txBody>
                  <a:tcPr marT="91425" marB="91425" marR="91425" marL="91425"/>
                </a:tc>
                <a:tc>
                  <a:txBody>
                    <a:bodyPr/>
                    <a:lstStyle/>
                    <a:p>
                      <a:pPr indent="0" lvl="0" marL="0" rtl="0" algn="l">
                        <a:spcBef>
                          <a:spcPts val="0"/>
                        </a:spcBef>
                        <a:spcAft>
                          <a:spcPts val="0"/>
                        </a:spcAft>
                        <a:buNone/>
                      </a:pPr>
                      <a:r>
                        <a:rPr b="1" lang="en"/>
                        <a:t>Person</a:t>
                      </a:r>
                      <a:r>
                        <a:rPr lang="en"/>
                        <a:t> who has been impacted by</a:t>
                      </a:r>
                      <a:endParaRPr/>
                    </a:p>
                  </a:txBody>
                  <a:tcPr marT="91425" marB="91425" marR="91425" marL="91425"/>
                </a:tc>
              </a:tr>
              <a:tr h="416700">
                <a:tc>
                  <a:txBody>
                    <a:bodyPr/>
                    <a:lstStyle/>
                    <a:p>
                      <a:pPr indent="0" lvl="0" marL="0" rtl="0" algn="l">
                        <a:spcBef>
                          <a:spcPts val="0"/>
                        </a:spcBef>
                        <a:spcAft>
                          <a:spcPts val="0"/>
                        </a:spcAft>
                        <a:buNone/>
                      </a:pPr>
                      <a:r>
                        <a:rPr lang="en"/>
                        <a:t>Mentally Ill Person</a:t>
                      </a:r>
                      <a:endParaRPr/>
                    </a:p>
                  </a:txBody>
                  <a:tcPr marT="91425" marB="91425" marR="91425" marL="91425"/>
                </a:tc>
                <a:tc>
                  <a:txBody>
                    <a:bodyPr/>
                    <a:lstStyle/>
                    <a:p>
                      <a:pPr indent="0" lvl="0" marL="0" rtl="0" algn="l">
                        <a:spcBef>
                          <a:spcPts val="0"/>
                        </a:spcBef>
                        <a:spcAft>
                          <a:spcPts val="0"/>
                        </a:spcAft>
                        <a:buNone/>
                      </a:pPr>
                      <a:r>
                        <a:rPr b="1" lang="en"/>
                        <a:t>Person</a:t>
                      </a:r>
                      <a:r>
                        <a:rPr lang="en"/>
                        <a:t> living with…</a:t>
                      </a:r>
                      <a:endParaRPr/>
                    </a:p>
                  </a:txBody>
                  <a:tcPr marT="91425" marB="91425" marR="91425" marL="91425"/>
                </a:tc>
              </a:tr>
              <a:tr h="1089925">
                <a:tc>
                  <a:txBody>
                    <a:bodyPr/>
                    <a:lstStyle/>
                    <a:p>
                      <a:pPr indent="0" lvl="0" marL="0" rtl="0" algn="l">
                        <a:spcBef>
                          <a:spcPts val="0"/>
                        </a:spcBef>
                        <a:spcAft>
                          <a:spcPts val="0"/>
                        </a:spcAft>
                        <a:buNone/>
                      </a:pPr>
                      <a:r>
                        <a:rPr lang="en"/>
                        <a:t>Addict</a:t>
                      </a:r>
                      <a:endParaRPr/>
                    </a:p>
                  </a:txBody>
                  <a:tcPr marT="91425" marB="91425" marR="91425" marL="91425"/>
                </a:tc>
                <a:tc>
                  <a:txBody>
                    <a:bodyPr/>
                    <a:lstStyle/>
                    <a:p>
                      <a:pPr indent="0" lvl="0" marL="0" rtl="0" algn="l">
                        <a:spcBef>
                          <a:spcPts val="0"/>
                        </a:spcBef>
                        <a:spcAft>
                          <a:spcPts val="0"/>
                        </a:spcAft>
                        <a:buNone/>
                      </a:pPr>
                      <a:r>
                        <a:rPr b="1" lang="en"/>
                        <a:t>Person</a:t>
                      </a:r>
                      <a:r>
                        <a:rPr lang="en"/>
                        <a:t> with a Substance Use Disorder/ Person Using Substance</a:t>
                      </a:r>
                      <a:endParaRPr/>
                    </a:p>
                  </a:txBody>
                  <a:tcPr marT="91425" marB="91425" marR="91425" marL="91425"/>
                </a:tc>
              </a:tr>
              <a:tr h="416700">
                <a:tc>
                  <a:txBody>
                    <a:bodyPr/>
                    <a:lstStyle/>
                    <a:p>
                      <a:pPr indent="0" lvl="0" marL="0" rtl="0" algn="l">
                        <a:spcBef>
                          <a:spcPts val="0"/>
                        </a:spcBef>
                        <a:spcAft>
                          <a:spcPts val="0"/>
                        </a:spcAft>
                        <a:buNone/>
                      </a:pPr>
                      <a:r>
                        <a:rPr lang="en"/>
                        <a:t>Homeless Person</a:t>
                      </a:r>
                      <a:endParaRPr/>
                    </a:p>
                  </a:txBody>
                  <a:tcPr marT="91425" marB="91425" marR="91425" marL="91425"/>
                </a:tc>
                <a:tc>
                  <a:txBody>
                    <a:bodyPr/>
                    <a:lstStyle/>
                    <a:p>
                      <a:pPr indent="0" lvl="0" marL="0" rtl="0" algn="l">
                        <a:spcBef>
                          <a:spcPts val="0"/>
                        </a:spcBef>
                        <a:spcAft>
                          <a:spcPts val="0"/>
                        </a:spcAft>
                        <a:buNone/>
                      </a:pPr>
                      <a:r>
                        <a:rPr b="1" lang="en"/>
                        <a:t>Person</a:t>
                      </a:r>
                      <a:r>
                        <a:rPr lang="en"/>
                        <a:t> without Housing</a:t>
                      </a:r>
                      <a:endParaRPr/>
                    </a:p>
                  </a:txBody>
                  <a:tcPr marT="91425" marB="91425" marR="91425" marL="91425"/>
                </a:tc>
              </a:tr>
              <a:tr h="641100">
                <a:tc>
                  <a:txBody>
                    <a:bodyPr/>
                    <a:lstStyle/>
                    <a:p>
                      <a:pPr indent="0" lvl="0" marL="0" rtl="0" algn="l">
                        <a:spcBef>
                          <a:spcPts val="0"/>
                        </a:spcBef>
                        <a:spcAft>
                          <a:spcPts val="0"/>
                        </a:spcAft>
                        <a:buNone/>
                      </a:pPr>
                      <a:r>
                        <a:rPr lang="en"/>
                        <a:t>Prostitute</a:t>
                      </a:r>
                      <a:endParaRPr/>
                    </a:p>
                  </a:txBody>
                  <a:tcPr marT="91425" marB="91425" marR="91425" marL="91425"/>
                </a:tc>
                <a:tc>
                  <a:txBody>
                    <a:bodyPr/>
                    <a:lstStyle/>
                    <a:p>
                      <a:pPr indent="0" lvl="0" marL="0" rtl="0" algn="l">
                        <a:spcBef>
                          <a:spcPts val="0"/>
                        </a:spcBef>
                        <a:spcAft>
                          <a:spcPts val="0"/>
                        </a:spcAft>
                        <a:buNone/>
                      </a:pPr>
                      <a:r>
                        <a:rPr b="1" lang="en"/>
                        <a:t>Person</a:t>
                      </a:r>
                      <a:r>
                        <a:rPr lang="en"/>
                        <a:t> who engages in sex work</a:t>
                      </a:r>
                      <a:endParaRPr/>
                    </a:p>
                  </a:txBody>
                  <a:tcPr marT="91425" marB="91425" marR="91425" marL="91425"/>
                </a:tc>
              </a:tr>
              <a:tr h="641100">
                <a:tc>
                  <a:txBody>
                    <a:bodyPr/>
                    <a:lstStyle/>
                    <a:p>
                      <a:pPr indent="0" lvl="0" marL="0" rtl="0" algn="l">
                        <a:spcBef>
                          <a:spcPts val="0"/>
                        </a:spcBef>
                        <a:spcAft>
                          <a:spcPts val="0"/>
                        </a:spcAft>
                        <a:buNone/>
                      </a:pPr>
                      <a:r>
                        <a:rPr lang="en"/>
                        <a:t>Prisoner/Convict</a:t>
                      </a:r>
                      <a:endParaRPr/>
                    </a:p>
                  </a:txBody>
                  <a:tcPr marT="91425" marB="91425" marR="91425" marL="91425"/>
                </a:tc>
                <a:tc>
                  <a:txBody>
                    <a:bodyPr/>
                    <a:lstStyle/>
                    <a:p>
                      <a:pPr indent="0" lvl="0" marL="0" rtl="0" algn="l">
                        <a:spcBef>
                          <a:spcPts val="0"/>
                        </a:spcBef>
                        <a:spcAft>
                          <a:spcPts val="0"/>
                        </a:spcAft>
                        <a:buNone/>
                      </a:pPr>
                      <a:r>
                        <a:rPr b="1" lang="en"/>
                        <a:t>Person</a:t>
                      </a:r>
                      <a:r>
                        <a:rPr lang="en"/>
                        <a:t> who is/has been incarcerated</a:t>
                      </a:r>
                      <a:endParaRPr/>
                    </a:p>
                  </a:txBody>
                  <a:tcPr marT="91425" marB="91425" marR="91425" marL="91425"/>
                </a:tc>
              </a:tr>
            </a:tbl>
          </a:graphicData>
        </a:graphic>
      </p:graphicFrame>
      <p:pic>
        <p:nvPicPr>
          <p:cNvPr id="85" name="Google Shape;85;p16"/>
          <p:cNvPicPr preferRelativeResize="0"/>
          <p:nvPr/>
        </p:nvPicPr>
        <p:blipFill>
          <a:blip r:embed="rId3">
            <a:alphaModFix/>
          </a:blip>
          <a:stretch>
            <a:fillRect/>
          </a:stretch>
        </p:blipFill>
        <p:spPr>
          <a:xfrm>
            <a:off x="675613" y="2571750"/>
            <a:ext cx="2978725" cy="208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Roboto Medium"/>
                <a:ea typeface="Roboto Medium"/>
                <a:cs typeface="Roboto Medium"/>
                <a:sym typeface="Roboto Medium"/>
              </a:rPr>
              <a:t>Youth Suicide Rates</a:t>
            </a:r>
            <a:endParaRPr>
              <a:latin typeface="Roboto Medium"/>
              <a:ea typeface="Roboto Medium"/>
              <a:cs typeface="Roboto Medium"/>
              <a:sym typeface="Roboto Medium"/>
            </a:endParaRPr>
          </a:p>
        </p:txBody>
      </p:sp>
      <p:sp>
        <p:nvSpPr>
          <p:cNvPr id="91" name="Google Shape;91;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Suicide rates among youth ages 10-24 increased 62% from 2007-2021, from 6.8 t0 11.0 per 100,00. (CDC.gov)</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98" name="Google Shape;98;p1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05" name="Google Shape;105;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19"/>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12" name="Google Shape;112;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0"/>
          <p:cNvPicPr preferRelativeResize="0"/>
          <p:nvPr/>
        </p:nvPicPr>
        <p:blipFill>
          <a:blip r:embed="rId3">
            <a:alphaModFix/>
          </a:blip>
          <a:stretch>
            <a:fillRect/>
          </a:stretch>
        </p:blipFill>
        <p:spPr>
          <a:xfrm>
            <a:off x="0" y="25"/>
            <a:ext cx="9143999" cy="5194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19" name="Google Shape;119;p2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0" name="Google Shape;120;p21"/>
          <p:cNvPicPr preferRelativeResize="0"/>
          <p:nvPr/>
        </p:nvPicPr>
        <p:blipFill>
          <a:blip r:embed="rId3">
            <a:alphaModFix/>
          </a:blip>
          <a:stretch>
            <a:fillRect/>
          </a:stretch>
        </p:blipFill>
        <p:spPr>
          <a:xfrm>
            <a:off x="0" y="0"/>
            <a:ext cx="9143999"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